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70" r:id="rId4"/>
    <p:sldId id="262" r:id="rId5"/>
    <p:sldId id="258" r:id="rId6"/>
    <p:sldId id="274" r:id="rId7"/>
    <p:sldId id="263" r:id="rId8"/>
    <p:sldId id="260" r:id="rId9"/>
    <p:sldId id="271" r:id="rId10"/>
    <p:sldId id="275" r:id="rId11"/>
    <p:sldId id="273" r:id="rId12"/>
    <p:sldId id="264" r:id="rId13"/>
    <p:sldId id="272" r:id="rId14"/>
    <p:sldId id="266" r:id="rId15"/>
    <p:sldId id="265" r:id="rId16"/>
    <p:sldId id="267" r:id="rId17"/>
    <p:sldId id="268" r:id="rId18"/>
    <p:sldId id="269" r:id="rId19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  <a:srgbClr val="A50021"/>
    <a:srgbClr val="66CCFF"/>
    <a:srgbClr val="66FF99"/>
    <a:srgbClr val="FFFF66"/>
    <a:srgbClr val="FFCCFF"/>
    <a:srgbClr val="FFFFCC"/>
    <a:srgbClr val="99FF99"/>
    <a:srgbClr val="00FFFF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50943" autoAdjust="0"/>
  </p:normalViewPr>
  <p:slideViewPr>
    <p:cSldViewPr>
      <p:cViewPr varScale="1">
        <p:scale>
          <a:sx n="85" d="100"/>
          <a:sy n="85" d="100"/>
        </p:scale>
        <p:origin x="49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"/>
          <c:cat>
            <c:strRef>
              <c:f>Лист1!$A$2:$A$5</c:f>
              <c:strCache>
                <c:ptCount val="4"/>
                <c:pt idx="0">
                  <c:v>Вища освіта</c:v>
                </c:pt>
                <c:pt idx="1">
                  <c:v>Неповна вища</c:v>
                </c:pt>
                <c:pt idx="2">
                  <c:v>Студенти</c:v>
                </c:pt>
                <c:pt idx="3">
                  <c:v>Більше ніж 1 вища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23</c:v>
                </c:pt>
                <c:pt idx="1">
                  <c:v>10</c:v>
                </c:pt>
                <c:pt idx="2">
                  <c:v>2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0A-4065-B37D-AD4A610BF7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Категория вища</c:v>
                </c:pt>
                <c:pt idx="1">
                  <c:v>Категорія І</c:v>
                </c:pt>
                <c:pt idx="2">
                  <c:v>Категорія ІІ</c:v>
                </c:pt>
                <c:pt idx="3">
                  <c:v>Відповідає займаній посаді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0-43EF-454D-811E-E54AC7F99E8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Категория вища</c:v>
                </c:pt>
                <c:pt idx="1">
                  <c:v>Категорія І</c:v>
                </c:pt>
                <c:pt idx="2">
                  <c:v>Категорія ІІ</c:v>
                </c:pt>
                <c:pt idx="3">
                  <c:v>Відповідає займаній посаді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9</c:v>
                </c:pt>
                <c:pt idx="1">
                  <c:v>13</c:v>
                </c:pt>
                <c:pt idx="2">
                  <c:v>11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3EF-454D-811E-E54AC7F99E8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Столбец3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Категория вища</c:v>
                </c:pt>
                <c:pt idx="1">
                  <c:v>Категорія І</c:v>
                </c:pt>
                <c:pt idx="2">
                  <c:v>Категорія ІІ</c:v>
                </c:pt>
                <c:pt idx="3">
                  <c:v>Відповідає займаній посаді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43EF-454D-811E-E54AC7F99E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8061440"/>
        <c:axId val="128062976"/>
        <c:axId val="0"/>
      </c:bar3DChart>
      <c:catAx>
        <c:axId val="1280614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28062976"/>
        <c:crosses val="autoZero"/>
        <c:auto val="1"/>
        <c:lblAlgn val="ctr"/>
        <c:lblOffset val="100"/>
        <c:noMultiLvlLbl val="0"/>
      </c:catAx>
      <c:valAx>
        <c:axId val="1280629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80614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Вища категорія</c:v>
                </c:pt>
                <c:pt idx="1">
                  <c:v>І категорія</c:v>
                </c:pt>
                <c:pt idx="2">
                  <c:v>ІІ категорія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0-F43B-43B1-8870-F969750CC83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Вища категорія</c:v>
                </c:pt>
                <c:pt idx="1">
                  <c:v>І категорія</c:v>
                </c:pt>
                <c:pt idx="2">
                  <c:v>ІІ категорія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</c:v>
                </c:pt>
                <c:pt idx="1">
                  <c:v>3</c:v>
                </c:pt>
                <c:pt idx="2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3B-43B1-8870-F969750CC83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Вища категорія</c:v>
                </c:pt>
                <c:pt idx="1">
                  <c:v>І категорія</c:v>
                </c:pt>
                <c:pt idx="2">
                  <c:v>ІІ категорія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F43B-43B1-8870-F969750CC8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8195200"/>
        <c:axId val="128196992"/>
        <c:axId val="0"/>
      </c:bar3DChart>
      <c:catAx>
        <c:axId val="1281952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28196992"/>
        <c:crosses val="autoZero"/>
        <c:auto val="1"/>
        <c:lblAlgn val="ctr"/>
        <c:lblOffset val="100"/>
        <c:noMultiLvlLbl val="0"/>
      </c:catAx>
      <c:valAx>
        <c:axId val="1281969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819520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E54DD2-4269-4B1F-AD1E-345776667993}" type="datetimeFigureOut">
              <a:rPr lang="uk-UA" smtClean="0"/>
              <a:t>11.06.2026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BAAC3B-C77E-4560-A929-556B3453E6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05374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AAC3B-C77E-4560-A929-556B3453E6FF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483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198AA-05EA-4DA4-9FC2-9C0C58E5CB8E}" type="datetimeFigureOut">
              <a:rPr lang="uk-UA" smtClean="0"/>
              <a:t>11.06.2026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126EC-1A2D-4334-B989-20EDF0E093D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0843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198AA-05EA-4DA4-9FC2-9C0C58E5CB8E}" type="datetimeFigureOut">
              <a:rPr lang="uk-UA" smtClean="0"/>
              <a:t>11.06.2026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126EC-1A2D-4334-B989-20EDF0E093D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25497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198AA-05EA-4DA4-9FC2-9C0C58E5CB8E}" type="datetimeFigureOut">
              <a:rPr lang="uk-UA" smtClean="0"/>
              <a:t>11.06.2026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126EC-1A2D-4334-B989-20EDF0E093D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42995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198AA-05EA-4DA4-9FC2-9C0C58E5CB8E}" type="datetimeFigureOut">
              <a:rPr lang="uk-UA" smtClean="0"/>
              <a:t>11.06.2026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126EC-1A2D-4334-B989-20EDF0E093D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30374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198AA-05EA-4DA4-9FC2-9C0C58E5CB8E}" type="datetimeFigureOut">
              <a:rPr lang="uk-UA" smtClean="0"/>
              <a:t>11.06.2026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126EC-1A2D-4334-B989-20EDF0E093D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5375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198AA-05EA-4DA4-9FC2-9C0C58E5CB8E}" type="datetimeFigureOut">
              <a:rPr lang="uk-UA" smtClean="0"/>
              <a:t>11.06.2026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126EC-1A2D-4334-B989-20EDF0E093D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78562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198AA-05EA-4DA4-9FC2-9C0C58E5CB8E}" type="datetimeFigureOut">
              <a:rPr lang="uk-UA" smtClean="0"/>
              <a:t>11.06.2026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126EC-1A2D-4334-B989-20EDF0E093D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7822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198AA-05EA-4DA4-9FC2-9C0C58E5CB8E}" type="datetimeFigureOut">
              <a:rPr lang="uk-UA" smtClean="0"/>
              <a:t>11.06.2026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126EC-1A2D-4334-B989-20EDF0E093D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39931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198AA-05EA-4DA4-9FC2-9C0C58E5CB8E}" type="datetimeFigureOut">
              <a:rPr lang="uk-UA" smtClean="0"/>
              <a:t>11.06.2026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126EC-1A2D-4334-B989-20EDF0E093D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2038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198AA-05EA-4DA4-9FC2-9C0C58E5CB8E}" type="datetimeFigureOut">
              <a:rPr lang="uk-UA" smtClean="0"/>
              <a:t>11.06.2026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126EC-1A2D-4334-B989-20EDF0E093D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4560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198AA-05EA-4DA4-9FC2-9C0C58E5CB8E}" type="datetimeFigureOut">
              <a:rPr lang="uk-UA" smtClean="0"/>
              <a:t>11.06.2026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126EC-1A2D-4334-B989-20EDF0E093D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1955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198AA-05EA-4DA4-9FC2-9C0C58E5CB8E}" type="datetimeFigureOut">
              <a:rPr lang="uk-UA" smtClean="0"/>
              <a:t>11.06.2026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126EC-1A2D-4334-B989-20EDF0E093D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70328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2.jpeg"/><Relationship Id="rId9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Оксана\Desktop\0c687f74dce81ac7cc03526c322b393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81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2888" y="1124744"/>
            <a:ext cx="7774632" cy="2232248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C00000"/>
                </a:solidFill>
              </a:rPr>
              <a:t>ЗВІТ КЕРВНИКА</a:t>
            </a:r>
            <a:br>
              <a:rPr lang="uk-UA" b="1" dirty="0">
                <a:solidFill>
                  <a:srgbClr val="C00000"/>
                </a:solidFill>
              </a:rPr>
            </a:br>
            <a:r>
              <a:rPr lang="uk-UA" b="1" dirty="0">
                <a:solidFill>
                  <a:srgbClr val="C00000"/>
                </a:solidFill>
              </a:rPr>
              <a:t>ЗДО № 179 «Дивосвіт»</a:t>
            </a:r>
            <a:br>
              <a:rPr lang="uk-UA" b="1" dirty="0">
                <a:solidFill>
                  <a:srgbClr val="C00000"/>
                </a:solidFill>
              </a:rPr>
            </a:br>
            <a:r>
              <a:rPr lang="uk-UA" b="1" dirty="0">
                <a:solidFill>
                  <a:srgbClr val="C00000"/>
                </a:solidFill>
              </a:rPr>
              <a:t>за 2025 – 2026 навчальний рік</a:t>
            </a:r>
            <a:br>
              <a:rPr lang="uk-UA" b="1" dirty="0">
                <a:solidFill>
                  <a:srgbClr val="C00000"/>
                </a:solidFill>
              </a:rPr>
            </a:br>
            <a:r>
              <a:rPr lang="uk-UA" b="1" dirty="0">
                <a:solidFill>
                  <a:srgbClr val="C00000"/>
                </a:solidFill>
              </a:rPr>
              <a:t>Оксани </a:t>
            </a:r>
            <a:r>
              <a:rPr lang="uk-UA" b="1" dirty="0" err="1">
                <a:solidFill>
                  <a:srgbClr val="C00000"/>
                </a:solidFill>
              </a:rPr>
              <a:t>Лізунової</a:t>
            </a:r>
            <a:endParaRPr lang="uk-UA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496" y="3717032"/>
            <a:ext cx="3815356" cy="2952328"/>
          </a:xfrm>
        </p:spPr>
        <p:txBody>
          <a:bodyPr>
            <a:noAutofit/>
          </a:bodyPr>
          <a:lstStyle/>
          <a:p>
            <a:r>
              <a:rPr lang="ru-RU" sz="4000" b="1" dirty="0" err="1">
                <a:solidFill>
                  <a:srgbClr val="C00000"/>
                </a:solidFill>
              </a:rPr>
              <a:t>Підсумки</a:t>
            </a:r>
            <a:r>
              <a:rPr lang="ru-RU" sz="4000" b="1" dirty="0">
                <a:solidFill>
                  <a:srgbClr val="C00000"/>
                </a:solidFill>
              </a:rPr>
              <a:t> </a:t>
            </a:r>
            <a:r>
              <a:rPr lang="ru-RU" sz="4000" b="1" dirty="0" err="1">
                <a:solidFill>
                  <a:srgbClr val="C00000"/>
                </a:solidFill>
              </a:rPr>
              <a:t>роботи</a:t>
            </a:r>
            <a:r>
              <a:rPr lang="ru-RU" sz="4000" b="1" dirty="0">
                <a:solidFill>
                  <a:srgbClr val="C00000"/>
                </a:solidFill>
              </a:rPr>
              <a:t> та </a:t>
            </a:r>
            <a:r>
              <a:rPr lang="ru-RU" sz="4000" b="1" dirty="0" err="1">
                <a:solidFill>
                  <a:srgbClr val="C00000"/>
                </a:solidFill>
              </a:rPr>
              <a:t>перспективи</a:t>
            </a:r>
            <a:r>
              <a:rPr lang="ru-RU" sz="4000" b="1" dirty="0">
                <a:solidFill>
                  <a:srgbClr val="C00000"/>
                </a:solidFill>
              </a:rPr>
              <a:t> </a:t>
            </a:r>
            <a:r>
              <a:rPr lang="ru-RU" sz="4000" b="1" dirty="0" err="1">
                <a:solidFill>
                  <a:srgbClr val="C00000"/>
                </a:solidFill>
              </a:rPr>
              <a:t>розвитку</a:t>
            </a:r>
            <a:endParaRPr lang="uk-UA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513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C:\Users\Оксана\Desktop\263232d64d21d6021fc7338ad9127ad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41431" y="188640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A50021"/>
                </a:solidFill>
              </a:rPr>
              <a:t>Безпека та захист дітей</a:t>
            </a:r>
            <a:endParaRPr lang="uk-UA" dirty="0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272679"/>
            <a:ext cx="4615160" cy="2732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Объект 13"/>
          <p:cNvPicPr>
            <a:picLocks noGrp="1" noChangeAspect="1"/>
          </p:cNvPicPr>
          <p:nvPr>
            <p:ph sz="quarter" idx="4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3450" y="1340768"/>
            <a:ext cx="4621632" cy="2592288"/>
          </a:xfrm>
        </p:spPr>
      </p:pic>
      <p:pic>
        <p:nvPicPr>
          <p:cNvPr id="15" name="Picture 4" descr="C:\Users\Оксана\Desktop\фотки для звіту\IMG_7805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79" y="3933056"/>
            <a:ext cx="4492251" cy="28411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Объект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0550" y="4005065"/>
            <a:ext cx="4835645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4697484" y="620688"/>
            <a:ext cx="4446516" cy="1080120"/>
          </a:xfrm>
        </p:spPr>
        <p:txBody>
          <a:bodyPr>
            <a:normAutofit fontScale="85000" lnSpcReduction="20000"/>
          </a:bodyPr>
          <a:lstStyle/>
          <a:p>
            <a:r>
              <a:rPr lang="ru-RU" dirty="0" err="1">
                <a:solidFill>
                  <a:srgbClr val="660033"/>
                </a:solidFill>
              </a:rPr>
              <a:t>Злагоджені</a:t>
            </a:r>
            <a:r>
              <a:rPr lang="ru-RU" dirty="0">
                <a:solidFill>
                  <a:srgbClr val="660033"/>
                </a:solidFill>
              </a:rPr>
              <a:t> </a:t>
            </a:r>
            <a:r>
              <a:rPr lang="ru-RU" dirty="0" err="1">
                <a:solidFill>
                  <a:srgbClr val="660033"/>
                </a:solidFill>
              </a:rPr>
              <a:t>дії</a:t>
            </a:r>
            <a:r>
              <a:rPr lang="ru-RU" dirty="0">
                <a:solidFill>
                  <a:srgbClr val="660033"/>
                </a:solidFill>
              </a:rPr>
              <a:t> </a:t>
            </a:r>
            <a:r>
              <a:rPr lang="ru-RU" dirty="0" err="1">
                <a:solidFill>
                  <a:srgbClr val="660033"/>
                </a:solidFill>
              </a:rPr>
              <a:t>під</a:t>
            </a:r>
            <a:r>
              <a:rPr lang="ru-RU" dirty="0">
                <a:solidFill>
                  <a:srgbClr val="660033"/>
                </a:solidFill>
              </a:rPr>
              <a:t> час сигналу “</a:t>
            </a:r>
            <a:r>
              <a:rPr lang="ru-RU" dirty="0" err="1">
                <a:solidFill>
                  <a:srgbClr val="660033"/>
                </a:solidFill>
              </a:rPr>
              <a:t>Повітряна</a:t>
            </a:r>
            <a:r>
              <a:rPr lang="ru-RU" dirty="0">
                <a:solidFill>
                  <a:srgbClr val="660033"/>
                </a:solidFill>
              </a:rPr>
              <a:t> </a:t>
            </a:r>
            <a:r>
              <a:rPr lang="ru-RU" dirty="0" err="1">
                <a:solidFill>
                  <a:srgbClr val="660033"/>
                </a:solidFill>
              </a:rPr>
              <a:t>тривога</a:t>
            </a:r>
            <a:r>
              <a:rPr lang="ru-RU" dirty="0">
                <a:solidFill>
                  <a:srgbClr val="660033"/>
                </a:solidFill>
              </a:rPr>
              <a:t>” та </a:t>
            </a:r>
            <a:r>
              <a:rPr lang="ru-RU" dirty="0" err="1">
                <a:solidFill>
                  <a:srgbClr val="660033"/>
                </a:solidFill>
              </a:rPr>
              <a:t>створення</a:t>
            </a:r>
            <a:r>
              <a:rPr lang="ru-RU" dirty="0">
                <a:solidFill>
                  <a:srgbClr val="660033"/>
                </a:solidFill>
              </a:rPr>
              <a:t> </a:t>
            </a:r>
            <a:r>
              <a:rPr lang="ru-RU" dirty="0" err="1">
                <a:solidFill>
                  <a:srgbClr val="660033"/>
                </a:solidFill>
              </a:rPr>
              <a:t>безпечного</a:t>
            </a:r>
            <a:r>
              <a:rPr lang="ru-RU" dirty="0">
                <a:solidFill>
                  <a:srgbClr val="660033"/>
                </a:solidFill>
              </a:rPr>
              <a:t> </a:t>
            </a:r>
            <a:r>
              <a:rPr lang="ru-RU" dirty="0" err="1">
                <a:solidFill>
                  <a:srgbClr val="660033"/>
                </a:solidFill>
              </a:rPr>
              <a:t>середовища</a:t>
            </a:r>
            <a:r>
              <a:rPr lang="ru-RU" dirty="0">
                <a:solidFill>
                  <a:srgbClr val="660033"/>
                </a:solidFill>
              </a:rPr>
              <a:t> без </a:t>
            </a:r>
            <a:r>
              <a:rPr lang="ru-RU" dirty="0" err="1">
                <a:solidFill>
                  <a:srgbClr val="660033"/>
                </a:solidFill>
              </a:rPr>
              <a:t>випадків</a:t>
            </a:r>
            <a:r>
              <a:rPr lang="ru-RU" dirty="0">
                <a:solidFill>
                  <a:srgbClr val="660033"/>
                </a:solidFill>
              </a:rPr>
              <a:t> травматизму</a:t>
            </a:r>
            <a:endParaRPr lang="uk-UA" dirty="0">
              <a:solidFill>
                <a:srgbClr val="660033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0" y="548680"/>
            <a:ext cx="4788024" cy="1080120"/>
          </a:xfrm>
        </p:spPr>
        <p:txBody>
          <a:bodyPr>
            <a:normAutofit fontScale="85000" lnSpcReduction="20000"/>
          </a:bodyPr>
          <a:lstStyle/>
          <a:p>
            <a:r>
              <a:rPr lang="ru-RU" dirty="0" err="1">
                <a:solidFill>
                  <a:srgbClr val="660033"/>
                </a:solidFill>
              </a:rPr>
              <a:t>Сучасне</a:t>
            </a:r>
            <a:r>
              <a:rPr lang="ru-RU" dirty="0">
                <a:solidFill>
                  <a:srgbClr val="660033"/>
                </a:solidFill>
              </a:rPr>
              <a:t> та </a:t>
            </a:r>
            <a:r>
              <a:rPr lang="ru-RU" dirty="0" err="1">
                <a:solidFill>
                  <a:srgbClr val="660033"/>
                </a:solidFill>
              </a:rPr>
              <a:t>безпечне</a:t>
            </a:r>
            <a:r>
              <a:rPr lang="ru-RU" dirty="0">
                <a:solidFill>
                  <a:srgbClr val="660033"/>
                </a:solidFill>
              </a:rPr>
              <a:t> </a:t>
            </a:r>
            <a:r>
              <a:rPr lang="ru-RU" dirty="0" err="1">
                <a:solidFill>
                  <a:srgbClr val="660033"/>
                </a:solidFill>
              </a:rPr>
              <a:t>укриття</a:t>
            </a:r>
            <a:r>
              <a:rPr lang="ru-RU" dirty="0">
                <a:solidFill>
                  <a:srgbClr val="660033"/>
                </a:solidFill>
              </a:rPr>
              <a:t> для </a:t>
            </a:r>
            <a:r>
              <a:rPr lang="ru-RU" dirty="0" err="1">
                <a:solidFill>
                  <a:srgbClr val="660033"/>
                </a:solidFill>
              </a:rPr>
              <a:t>учасників</a:t>
            </a:r>
            <a:r>
              <a:rPr lang="ru-RU" dirty="0">
                <a:solidFill>
                  <a:srgbClr val="660033"/>
                </a:solidFill>
              </a:rPr>
              <a:t> </a:t>
            </a:r>
            <a:r>
              <a:rPr lang="ru-RU" dirty="0" err="1">
                <a:solidFill>
                  <a:srgbClr val="660033"/>
                </a:solidFill>
              </a:rPr>
              <a:t>освітнього</a:t>
            </a:r>
            <a:r>
              <a:rPr lang="ru-RU" dirty="0">
                <a:solidFill>
                  <a:srgbClr val="660033"/>
                </a:solidFill>
              </a:rPr>
              <a:t> </a:t>
            </a:r>
            <a:r>
              <a:rPr lang="ru-RU" dirty="0" err="1">
                <a:solidFill>
                  <a:srgbClr val="660033"/>
                </a:solidFill>
              </a:rPr>
              <a:t>процесу</a:t>
            </a:r>
            <a:r>
              <a:rPr lang="ru-RU" dirty="0">
                <a:solidFill>
                  <a:srgbClr val="660033"/>
                </a:solidFill>
              </a:rPr>
              <a:t> та </a:t>
            </a:r>
            <a:r>
              <a:rPr lang="ru-RU" dirty="0" err="1">
                <a:solidFill>
                  <a:srgbClr val="660033"/>
                </a:solidFill>
              </a:rPr>
              <a:t>організація</a:t>
            </a:r>
            <a:r>
              <a:rPr lang="ru-RU" dirty="0">
                <a:solidFill>
                  <a:srgbClr val="660033"/>
                </a:solidFill>
              </a:rPr>
              <a:t> </a:t>
            </a:r>
            <a:r>
              <a:rPr lang="ru-RU" dirty="0" err="1">
                <a:solidFill>
                  <a:srgbClr val="660033"/>
                </a:solidFill>
              </a:rPr>
              <a:t>безперервного</a:t>
            </a:r>
            <a:r>
              <a:rPr lang="ru-RU" dirty="0">
                <a:solidFill>
                  <a:srgbClr val="660033"/>
                </a:solidFill>
              </a:rPr>
              <a:t> </a:t>
            </a:r>
            <a:r>
              <a:rPr lang="ru-RU" dirty="0" err="1">
                <a:solidFill>
                  <a:srgbClr val="660033"/>
                </a:solidFill>
              </a:rPr>
              <a:t>освітнього</a:t>
            </a:r>
            <a:r>
              <a:rPr lang="ru-RU" dirty="0">
                <a:solidFill>
                  <a:srgbClr val="660033"/>
                </a:solidFill>
              </a:rPr>
              <a:t> </a:t>
            </a:r>
            <a:r>
              <a:rPr lang="ru-RU" dirty="0" err="1">
                <a:solidFill>
                  <a:srgbClr val="660033"/>
                </a:solidFill>
              </a:rPr>
              <a:t>процесу</a:t>
            </a:r>
            <a:r>
              <a:rPr lang="ru-RU" dirty="0">
                <a:solidFill>
                  <a:srgbClr val="660033"/>
                </a:solidFill>
              </a:rPr>
              <a:t> в </a:t>
            </a:r>
            <a:r>
              <a:rPr lang="ru-RU" dirty="0" err="1">
                <a:solidFill>
                  <a:srgbClr val="660033"/>
                </a:solidFill>
              </a:rPr>
              <a:t>укритті</a:t>
            </a:r>
            <a:endParaRPr lang="uk-UA" dirty="0">
              <a:solidFill>
                <a:srgbClr val="66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239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Оксана\Desktop\ce666c11769b0d3bf138387f0ed8a0f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28"/>
            <a:ext cx="8229600" cy="706090"/>
          </a:xfrm>
        </p:spPr>
        <p:txBody>
          <a:bodyPr>
            <a:normAutofit/>
          </a:bodyPr>
          <a:lstStyle/>
          <a:p>
            <a:r>
              <a:rPr lang="uk-UA" sz="3600" b="1" dirty="0">
                <a:solidFill>
                  <a:srgbClr val="A50021"/>
                </a:solidFill>
              </a:rPr>
              <a:t>Медичне забезпечення та харчування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66317"/>
            <a:ext cx="3380119" cy="2535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496" y="548680"/>
            <a:ext cx="4248141" cy="936104"/>
          </a:xfrm>
        </p:spPr>
        <p:txBody>
          <a:bodyPr>
            <a:normAutofit fontScale="62500" lnSpcReduction="20000"/>
          </a:bodyPr>
          <a:lstStyle/>
          <a:p>
            <a:r>
              <a:rPr lang="ru-RU" dirty="0" err="1"/>
              <a:t>Харчування</a:t>
            </a:r>
            <a:r>
              <a:rPr lang="ru-RU" dirty="0"/>
              <a:t> є </a:t>
            </a:r>
            <a:r>
              <a:rPr lang="ru-RU" dirty="0" err="1"/>
              <a:t>збалансованим</a:t>
            </a:r>
            <a:r>
              <a:rPr lang="ru-RU" dirty="0"/>
              <a:t>, </a:t>
            </a:r>
            <a:r>
              <a:rPr lang="ru-RU" dirty="0" err="1"/>
              <a:t>корисним</a:t>
            </a:r>
            <a:r>
              <a:rPr lang="ru-RU" dirty="0"/>
              <a:t> і </a:t>
            </a:r>
            <a:r>
              <a:rPr lang="ru-RU" dirty="0" err="1"/>
              <a:t>різноманітним</a:t>
            </a:r>
            <a:r>
              <a:rPr lang="ru-RU" dirty="0"/>
              <a:t>.</a:t>
            </a:r>
            <a:endParaRPr lang="uk-UA" dirty="0"/>
          </a:p>
          <a:p>
            <a:r>
              <a:rPr lang="uk-UA" dirty="0"/>
              <a:t>Безперервність харчування навіть в умовах відключення світла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427984" y="548680"/>
            <a:ext cx="4041775" cy="783778"/>
          </a:xfrm>
        </p:spPr>
        <p:txBody>
          <a:bodyPr>
            <a:noAutofit/>
          </a:bodyPr>
          <a:lstStyle/>
          <a:p>
            <a:r>
              <a:rPr lang="ru-RU" sz="1400" dirty="0" err="1"/>
              <a:t>Вишукана</a:t>
            </a:r>
            <a:r>
              <a:rPr lang="ru-RU" sz="1400" dirty="0"/>
              <a:t> подача </a:t>
            </a:r>
            <a:r>
              <a:rPr lang="ru-RU" sz="1400" dirty="0" err="1"/>
              <a:t>страв</a:t>
            </a:r>
            <a:r>
              <a:rPr lang="ru-RU" sz="1400" dirty="0"/>
              <a:t> і </a:t>
            </a:r>
            <a:r>
              <a:rPr lang="ru-RU" sz="1400" dirty="0" err="1"/>
              <a:t>гарна</a:t>
            </a:r>
            <a:r>
              <a:rPr lang="ru-RU" sz="1400" dirty="0"/>
              <a:t> </a:t>
            </a:r>
            <a:r>
              <a:rPr lang="ru-RU" sz="1400" dirty="0" err="1"/>
              <a:t>сервіровка</a:t>
            </a:r>
            <a:r>
              <a:rPr lang="ru-RU" sz="1400" dirty="0"/>
              <a:t> столу.</a:t>
            </a:r>
          </a:p>
          <a:p>
            <a:r>
              <a:rPr lang="ru-RU" sz="1400" dirty="0" err="1"/>
              <a:t>Працівники</a:t>
            </a:r>
            <a:r>
              <a:rPr lang="ru-RU" sz="1400" dirty="0"/>
              <a:t> </a:t>
            </a:r>
            <a:r>
              <a:rPr lang="ru-RU" sz="1400" dirty="0" err="1"/>
              <a:t>харчоблоку</a:t>
            </a:r>
            <a:r>
              <a:rPr lang="ru-RU" sz="1400" dirty="0"/>
              <a:t> </a:t>
            </a:r>
            <a:r>
              <a:rPr lang="ru-RU" sz="1400" dirty="0" err="1"/>
              <a:t>забезпечують</a:t>
            </a:r>
            <a:r>
              <a:rPr lang="ru-RU" sz="1400" dirty="0"/>
              <a:t> </a:t>
            </a:r>
            <a:r>
              <a:rPr lang="ru-RU" sz="1400" dirty="0" err="1"/>
              <a:t>охайність</a:t>
            </a:r>
            <a:r>
              <a:rPr lang="ru-RU" sz="1400" dirty="0"/>
              <a:t> і порядок на </a:t>
            </a:r>
            <a:r>
              <a:rPr lang="ru-RU" sz="1400" dirty="0" err="1"/>
              <a:t>робочих</a:t>
            </a:r>
            <a:r>
              <a:rPr lang="ru-RU" sz="1400" dirty="0"/>
              <a:t> </a:t>
            </a:r>
            <a:r>
              <a:rPr lang="ru-RU" sz="1400" dirty="0" err="1"/>
              <a:t>місцях</a:t>
            </a:r>
            <a:r>
              <a:rPr lang="ru-RU" sz="1400" dirty="0"/>
              <a:t>.</a:t>
            </a:r>
            <a:endParaRPr lang="uk-UA" sz="1400" dirty="0"/>
          </a:p>
        </p:txBody>
      </p:sp>
      <p:pic>
        <p:nvPicPr>
          <p:cNvPr id="5124" name="Picture 4" descr="C:\Users\Оксана\Desktop\Photos-3-001 (1)\харчування\IMG20210223115629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1196752"/>
            <a:ext cx="2987824" cy="39088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Оксана\Desktop\Photos-3-001 (1)\харчування\IMG20240131123246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7" y="4427234"/>
            <a:ext cx="3270509" cy="24528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Кухня обід.mp4">
            <a:hlinkClick r:id="" action="ppaction://media"/>
          </p:cNvPr>
          <p:cNvPicPr>
            <a:picLocks noGrp="1" noChangeAspect="1"/>
          </p:cNvPicPr>
          <p:nvPr>
            <p:ph sz="quarter" idx="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128" y="1412776"/>
            <a:ext cx="6145219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6" name="Picture 6" descr="C:\Temp\{D88052FD-82F3-42FD-9618-0A8F248DD8D2}.tmp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9368" y="4625363"/>
            <a:ext cx="3024869" cy="22686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03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Оксана\Desktop\263232d64d21d6021fc7338ad9127ad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20080"/>
          </a:xfrm>
        </p:spPr>
        <p:txBody>
          <a:bodyPr>
            <a:normAutofit fontScale="90000"/>
          </a:bodyPr>
          <a:lstStyle/>
          <a:p>
            <a:br>
              <a:rPr lang="uk-UA" b="1" dirty="0"/>
            </a:br>
            <a:r>
              <a:rPr lang="uk-UA" b="1" dirty="0">
                <a:solidFill>
                  <a:srgbClr val="C00000"/>
                </a:solidFill>
              </a:rPr>
              <a:t>Матеріально-технічна база закладу</a:t>
            </a:r>
            <a:br>
              <a:rPr lang="uk-UA" b="1" dirty="0"/>
            </a:br>
            <a:endParaRPr lang="uk-UA" dirty="0"/>
          </a:p>
        </p:txBody>
      </p:sp>
      <p:sp>
        <p:nvSpPr>
          <p:cNvPr id="8" name="Текст 2"/>
          <p:cNvSpPr txBox="1">
            <a:spLocks/>
          </p:cNvSpPr>
          <p:nvPr/>
        </p:nvSpPr>
        <p:spPr>
          <a:xfrm>
            <a:off x="4572000" y="4005064"/>
            <a:ext cx="4415668" cy="28849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uk-UA" sz="1400" dirty="0"/>
          </a:p>
          <a:p>
            <a:endParaRPr lang="uk-UA" sz="1400" dirty="0"/>
          </a:p>
          <a:p>
            <a:br>
              <a:rPr lang="uk-UA" sz="1400" dirty="0"/>
            </a:br>
            <a:endParaRPr lang="uk-UA" sz="1400" dirty="0"/>
          </a:p>
          <a:p>
            <a:endParaRPr lang="uk-UA" sz="1400" dirty="0"/>
          </a:p>
          <a:p>
            <a:endParaRPr lang="uk-UA" sz="1400" dirty="0"/>
          </a:p>
          <a:p>
            <a:endParaRPr lang="uk-UA" sz="1400" dirty="0"/>
          </a:p>
          <a:p>
            <a:endParaRPr lang="uk-UA" sz="1400" dirty="0"/>
          </a:p>
          <a:p>
            <a:endParaRPr lang="uk-UA" sz="1400" dirty="0"/>
          </a:p>
          <a:p>
            <a:endParaRPr lang="uk-UA" sz="1400" dirty="0"/>
          </a:p>
          <a:p>
            <a:endParaRPr lang="uk-UA" sz="5500" dirty="0"/>
          </a:p>
          <a:p>
            <a:endParaRPr lang="uk-UA" sz="1400" dirty="0"/>
          </a:p>
          <a:p>
            <a:endParaRPr lang="uk-UA" sz="1400" dirty="0"/>
          </a:p>
        </p:txBody>
      </p:sp>
      <p:pic>
        <p:nvPicPr>
          <p:cNvPr id="14" name="Объект 13"/>
          <p:cNvPicPr>
            <a:picLocks noGrp="1" noChangeAspect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61227"/>
            <a:ext cx="4860032" cy="3196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Temp\{0037395E-744A-4D5C-B783-FA0F468D6E37}.tmp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8643"/>
            <a:ext cx="4860032" cy="31985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Temp\{D3886DFF-5F02-46E6-B59F-683012064EE2}.tmp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3654602"/>
            <a:ext cx="4400211" cy="32461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860032" y="498752"/>
            <a:ext cx="4127636" cy="3384376"/>
          </a:xfrm>
        </p:spPr>
        <p:txBody>
          <a:bodyPr>
            <a:normAutofit fontScale="92500" lnSpcReduction="20000"/>
          </a:bodyPr>
          <a:lstStyle/>
          <a:p>
            <a:r>
              <a:rPr lang="uk-UA" dirty="0"/>
              <a:t>Оновлення освітнього простору. Поступове покращення та модернізація групових приміщень та укриття для комфортного та безпечного перебування дітей.</a:t>
            </a:r>
          </a:p>
          <a:p>
            <a:r>
              <a:rPr lang="en-US" dirty="0"/>
              <a:t>STEM-</a:t>
            </a:r>
            <a:r>
              <a:rPr lang="uk-UA" dirty="0"/>
              <a:t>простори для розвитку. Створено сучасні навчально-ігрові осередки для дослідницької діяльності, експериментування та розвитку інтересу до науки.</a:t>
            </a:r>
          </a:p>
        </p:txBody>
      </p:sp>
    </p:spTree>
    <p:extLst>
      <p:ext uri="{BB962C8B-B14F-4D97-AF65-F5344CB8AC3E}">
        <p14:creationId xmlns:p14="http://schemas.microsoft.com/office/powerpoint/2010/main" val="35948487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Оксана\Desktop\ce666c11769b0d3bf138387f0ed8a0f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C00000"/>
                </a:solidFill>
              </a:rPr>
              <a:t>Матеріально-технічна база закладу</a:t>
            </a:r>
            <a:endParaRPr lang="uk-UA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20688"/>
            <a:ext cx="5256584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6096" y="764704"/>
            <a:ext cx="3707904" cy="2952328"/>
          </a:xfrm>
        </p:spPr>
        <p:txBody>
          <a:bodyPr>
            <a:normAutofit fontScale="85000" lnSpcReduction="10000"/>
          </a:bodyPr>
          <a:lstStyle/>
          <a:p>
            <a:endParaRPr lang="ru-RU" dirty="0"/>
          </a:p>
          <a:p>
            <a:r>
              <a:rPr lang="ru-RU" dirty="0" err="1"/>
              <a:t>Літературна</a:t>
            </a:r>
            <a:r>
              <a:rPr lang="ru-RU" dirty="0"/>
              <a:t> </a:t>
            </a:r>
            <a:r>
              <a:rPr lang="ru-RU" dirty="0" err="1"/>
              <a:t>стежина</a:t>
            </a:r>
            <a:r>
              <a:rPr lang="ru-RU" dirty="0"/>
              <a:t> </a:t>
            </a:r>
            <a:r>
              <a:rPr lang="ru-RU" dirty="0" err="1"/>
              <a:t>Шевченка</a:t>
            </a:r>
            <a:r>
              <a:rPr lang="ru-RU" dirty="0"/>
              <a:t> — </a:t>
            </a:r>
            <a:r>
              <a:rPr lang="ru-RU" dirty="0" err="1"/>
              <a:t>також</a:t>
            </a:r>
            <a:r>
              <a:rPr lang="ru-RU" dirty="0"/>
              <a:t> на </a:t>
            </a:r>
            <a:r>
              <a:rPr lang="ru-RU" dirty="0" err="1"/>
              <a:t>території</a:t>
            </a:r>
            <a:r>
              <a:rPr lang="ru-RU" dirty="0"/>
              <a:t> закладу створено </a:t>
            </a:r>
            <a:r>
              <a:rPr lang="ru-RU" dirty="0" err="1"/>
              <a:t>тематичний</a:t>
            </a:r>
            <a:r>
              <a:rPr lang="ru-RU" dirty="0"/>
              <a:t> </a:t>
            </a:r>
            <a:r>
              <a:rPr lang="ru-RU" dirty="0" err="1"/>
              <a:t>простір</a:t>
            </a:r>
            <a:r>
              <a:rPr lang="ru-RU" dirty="0"/>
              <a:t> просто неба, де </a:t>
            </a:r>
            <a:r>
              <a:rPr lang="ru-RU" dirty="0" err="1"/>
              <a:t>діти</a:t>
            </a:r>
            <a:r>
              <a:rPr lang="ru-RU" dirty="0"/>
              <a:t> </a:t>
            </a:r>
            <a:r>
              <a:rPr lang="ru-RU" dirty="0" err="1"/>
              <a:t>знайомляться</a:t>
            </a:r>
            <a:r>
              <a:rPr lang="ru-RU" dirty="0"/>
              <a:t> з </a:t>
            </a:r>
            <a:r>
              <a:rPr lang="ru-RU" dirty="0" err="1"/>
              <a:t>творчістю</a:t>
            </a:r>
            <a:r>
              <a:rPr lang="ru-RU" dirty="0"/>
              <a:t> Тараса </a:t>
            </a:r>
            <a:r>
              <a:rPr lang="ru-RU" dirty="0" err="1"/>
              <a:t>Шевченка</a:t>
            </a:r>
            <a:r>
              <a:rPr lang="ru-RU" dirty="0"/>
              <a:t> в </a:t>
            </a:r>
            <a:r>
              <a:rPr lang="ru-RU" dirty="0" err="1"/>
              <a:t>цікавій</a:t>
            </a:r>
            <a:r>
              <a:rPr lang="ru-RU" dirty="0"/>
              <a:t>, </a:t>
            </a:r>
            <a:r>
              <a:rPr lang="ru-RU" dirty="0" err="1"/>
              <a:t>доступній</a:t>
            </a:r>
            <a:r>
              <a:rPr lang="ru-RU" dirty="0"/>
              <a:t> та </a:t>
            </a:r>
            <a:r>
              <a:rPr lang="ru-RU" dirty="0" err="1"/>
              <a:t>ігровій</a:t>
            </a:r>
            <a:r>
              <a:rPr lang="ru-RU" dirty="0"/>
              <a:t> </a:t>
            </a:r>
            <a:r>
              <a:rPr lang="ru-RU" dirty="0" err="1"/>
              <a:t>формі</a:t>
            </a:r>
            <a:r>
              <a:rPr lang="ru-RU" dirty="0"/>
              <a:t>, </a:t>
            </a:r>
            <a:r>
              <a:rPr lang="ru-RU" dirty="0" err="1"/>
              <a:t>поєднуючи</a:t>
            </a:r>
            <a:r>
              <a:rPr lang="ru-RU" dirty="0"/>
              <a:t> природу, слово і </a:t>
            </a:r>
            <a:r>
              <a:rPr lang="ru-RU" dirty="0" err="1"/>
              <a:t>українську</a:t>
            </a:r>
            <a:r>
              <a:rPr lang="ru-RU" dirty="0"/>
              <a:t> культуру.</a:t>
            </a:r>
            <a:endParaRPr lang="uk-UA" dirty="0"/>
          </a:p>
          <a:p>
            <a:endParaRPr lang="uk-UA" dirty="0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quarter" idx="4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865" y="3693601"/>
            <a:ext cx="5796136" cy="316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3727292"/>
            <a:ext cx="3563888" cy="3168352"/>
          </a:xfrm>
        </p:spPr>
        <p:txBody>
          <a:bodyPr>
            <a:normAutofit fontScale="85000" lnSpcReduction="20000"/>
          </a:bodyPr>
          <a:lstStyle/>
          <a:p>
            <a:r>
              <a:rPr lang="uk-UA" dirty="0"/>
              <a:t>Безпечне укриття на 322 </a:t>
            </a:r>
            <a:r>
              <a:rPr lang="uk-UA" dirty="0" err="1"/>
              <a:t>осіби</a:t>
            </a:r>
            <a:r>
              <a:rPr lang="uk-UA" dirty="0"/>
              <a:t>. Створено сучасний захищений простір для перебування дітей і працівників у разі надзвичайних ситуацій. </a:t>
            </a:r>
          </a:p>
          <a:p>
            <a:r>
              <a:rPr lang="uk-UA" dirty="0"/>
              <a:t>Енергетична автономність. Заклад оснащено генератором та інвертором для стабільного функціонування в умовах відключень електроенергії.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83089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Оксана\Desktop\263232d64d21d6021fc7338ad9127ad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2159" y="-27384"/>
            <a:ext cx="8229600" cy="792088"/>
          </a:xfrm>
        </p:spPr>
        <p:txBody>
          <a:bodyPr>
            <a:normAutofit/>
          </a:bodyPr>
          <a:lstStyle/>
          <a:p>
            <a:r>
              <a:rPr lang="uk-UA" sz="3600" b="1" dirty="0">
                <a:solidFill>
                  <a:srgbClr val="C00000"/>
                </a:solidFill>
              </a:rPr>
              <a:t>Громадська та доброчинна діяльність</a:t>
            </a:r>
          </a:p>
        </p:txBody>
      </p:sp>
      <p:pic>
        <p:nvPicPr>
          <p:cNvPr id="4098" name="Picture 2" descr="C:\Temp\{EB6A5EEB-D894-46CC-983E-D22B5271A179}.tm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9" y="2004391"/>
            <a:ext cx="4279009" cy="48536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Оксана\Desktop\Photos-3-001 (1)\Допомога\IMG_656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6959" y="3638127"/>
            <a:ext cx="4586808" cy="32198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6959" y="548680"/>
            <a:ext cx="4567041" cy="3425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856" y="4397233"/>
            <a:ext cx="1746128" cy="2449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958" y="548680"/>
            <a:ext cx="5215113" cy="1584176"/>
          </a:xfrm>
        </p:spPr>
        <p:txBody>
          <a:bodyPr>
            <a:normAutofit fontScale="70000" lnSpcReduction="20000"/>
          </a:bodyPr>
          <a:lstStyle/>
          <a:p>
            <a:r>
              <a:rPr lang="uk-UA" dirty="0"/>
              <a:t>Підтримка збройних сил України;</a:t>
            </a:r>
          </a:p>
          <a:p>
            <a:r>
              <a:rPr lang="uk-UA" dirty="0" err="1"/>
              <a:t>Долучення</a:t>
            </a:r>
            <a:r>
              <a:rPr lang="uk-UA" dirty="0"/>
              <a:t> до всеукраїнської благодійної ініціативи «</a:t>
            </a:r>
            <a:r>
              <a:rPr lang="en-US" dirty="0"/>
              <a:t>CHARITY MONDAY</a:t>
            </a:r>
            <a:r>
              <a:rPr lang="uk-UA" dirty="0"/>
              <a:t>»;</a:t>
            </a:r>
          </a:p>
          <a:p>
            <a:r>
              <a:rPr lang="uk-UA" dirty="0" err="1"/>
              <a:t>Долучення</a:t>
            </a:r>
            <a:r>
              <a:rPr lang="uk-UA" dirty="0"/>
              <a:t> до акції «Подарунки для дітей Херсонщини;</a:t>
            </a:r>
          </a:p>
          <a:p>
            <a:r>
              <a:rPr lang="uk-UA" dirty="0"/>
              <a:t>Підтримка центрів порятунку тварин…</a:t>
            </a:r>
          </a:p>
        </p:txBody>
      </p:sp>
    </p:spTree>
    <p:extLst>
      <p:ext uri="{BB962C8B-B14F-4D97-AF65-F5344CB8AC3E}">
        <p14:creationId xmlns:p14="http://schemas.microsoft.com/office/powerpoint/2010/main" val="4087022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Оксана\Desktop\ce666c11769b0d3bf138387f0ed8a0f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634082"/>
          </a:xfrm>
        </p:spPr>
        <p:txBody>
          <a:bodyPr>
            <a:normAutofit fontScale="90000"/>
          </a:bodyPr>
          <a:lstStyle/>
          <a:p>
            <a:br>
              <a:rPr lang="uk-UA" b="1" dirty="0"/>
            </a:br>
            <a:r>
              <a:rPr lang="uk-UA" b="1" dirty="0">
                <a:solidFill>
                  <a:srgbClr val="A50021"/>
                </a:solidFill>
              </a:rPr>
              <a:t>Співпраця з батьками</a:t>
            </a:r>
            <a:br>
              <a:rPr lang="uk-UA" b="1" dirty="0">
                <a:solidFill>
                  <a:srgbClr val="A50021"/>
                </a:solidFill>
              </a:rPr>
            </a:br>
            <a:endParaRPr lang="uk-UA" dirty="0">
              <a:solidFill>
                <a:srgbClr val="A5002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7504" y="836713"/>
            <a:ext cx="4389884" cy="1008112"/>
          </a:xfrm>
        </p:spPr>
        <p:txBody>
          <a:bodyPr>
            <a:normAutofit/>
          </a:bodyPr>
          <a:lstStyle/>
          <a:p>
            <a:endParaRPr lang="uk-UA" dirty="0"/>
          </a:p>
          <a:p>
            <a:endParaRPr lang="uk-UA" dirty="0"/>
          </a:p>
          <a:p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836712"/>
            <a:ext cx="4320479" cy="5904655"/>
          </a:xfrm>
        </p:spPr>
        <p:txBody>
          <a:bodyPr>
            <a:normAutofit fontScale="85000" lnSpcReduction="10000"/>
          </a:bodyPr>
          <a:lstStyle/>
          <a:p>
            <a:endParaRPr lang="uk-UA" dirty="0"/>
          </a:p>
          <a:p>
            <a:endParaRPr lang="uk-UA" dirty="0"/>
          </a:p>
          <a:p>
            <a:r>
              <a:rPr lang="uk-UA" dirty="0" err="1">
                <a:solidFill>
                  <a:srgbClr val="FF0000"/>
                </a:solidFill>
              </a:rPr>
              <a:t>Онлайн-комунікація</a:t>
            </a:r>
            <a:br>
              <a:rPr lang="uk-UA" dirty="0"/>
            </a:br>
            <a:r>
              <a:rPr lang="uk-UA" dirty="0"/>
              <a:t>Оперативна взаємодія через цифрові платформи, що забезпечує постійний зв’язок між педагогами та батьками. </a:t>
            </a:r>
            <a:r>
              <a:rPr lang="uk-UA" dirty="0">
                <a:solidFill>
                  <a:srgbClr val="FF0000"/>
                </a:solidFill>
              </a:rPr>
              <a:t>Спільні заходи</a:t>
            </a:r>
            <a:br>
              <a:rPr lang="uk-UA" dirty="0">
                <a:solidFill>
                  <a:srgbClr val="FF0000"/>
                </a:solidFill>
              </a:rPr>
            </a:br>
            <a:r>
              <a:rPr lang="uk-UA" dirty="0"/>
              <a:t>Організація свят, </a:t>
            </a:r>
            <a:r>
              <a:rPr lang="uk-UA" dirty="0" err="1"/>
              <a:t>проєктів</a:t>
            </a:r>
            <a:r>
              <a:rPr lang="uk-UA" dirty="0"/>
              <a:t>, майстер-класів та тематичних подій, які об’єднують дітей, батьків і педагогів.</a:t>
            </a:r>
          </a:p>
          <a:p>
            <a:r>
              <a:rPr lang="uk-UA" dirty="0">
                <a:solidFill>
                  <a:srgbClr val="FF0000"/>
                </a:solidFill>
              </a:rPr>
              <a:t>Партнерська взаємодія</a:t>
            </a:r>
            <a:br>
              <a:rPr lang="uk-UA" dirty="0"/>
            </a:br>
            <a:r>
              <a:rPr lang="uk-UA" dirty="0"/>
              <a:t>Формування довірливих і відкритих стосунків, спрямованих на спільну підтримку розвитку та добробуту дитини. </a:t>
            </a:r>
          </a:p>
          <a:p>
            <a:r>
              <a:rPr lang="uk-UA" dirty="0">
                <a:solidFill>
                  <a:srgbClr val="FF0000"/>
                </a:solidFill>
              </a:rPr>
              <a:t>Консультації та зустрічі</a:t>
            </a:r>
            <a:br>
              <a:rPr lang="uk-UA" dirty="0"/>
            </a:br>
            <a:r>
              <a:rPr lang="uk-UA" dirty="0"/>
              <a:t>Регулярні індивідуальні та групові консультації з метою підтримки розвитку дитини та обговорення актуальних питань виховання.</a:t>
            </a:r>
          </a:p>
          <a:p>
            <a:endParaRPr lang="uk-UA" dirty="0"/>
          </a:p>
          <a:p>
            <a:endParaRPr lang="uk-UA" dirty="0"/>
          </a:p>
        </p:txBody>
      </p:sp>
      <p:pic>
        <p:nvPicPr>
          <p:cNvPr id="2050" name="Picture 2" descr="C:\Temp\{9B23728D-7C2B-4522-A8E9-90D054E28B14}.tm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3281856"/>
            <a:ext cx="4608512" cy="35643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0" y="620688"/>
            <a:ext cx="4628728" cy="3417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562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Оксана\Desktop\ce666c11769b0d3bf138387f0ed8a0f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8098"/>
          </a:xfrm>
        </p:spPr>
        <p:txBody>
          <a:bodyPr>
            <a:normAutofit/>
          </a:bodyPr>
          <a:lstStyle/>
          <a:p>
            <a:r>
              <a:rPr lang="ru-RU" sz="3600" b="1" dirty="0" err="1">
                <a:solidFill>
                  <a:srgbClr val="C00000"/>
                </a:solidFill>
              </a:rPr>
              <a:t>Сучасні</a:t>
            </a:r>
            <a:r>
              <a:rPr lang="ru-RU" sz="3600" b="1" dirty="0">
                <a:solidFill>
                  <a:srgbClr val="C00000"/>
                </a:solidFill>
              </a:rPr>
              <a:t> </a:t>
            </a:r>
            <a:r>
              <a:rPr lang="ru-RU" sz="3600" b="1" dirty="0" err="1">
                <a:solidFill>
                  <a:srgbClr val="C00000"/>
                </a:solidFill>
              </a:rPr>
              <a:t>виклики</a:t>
            </a:r>
            <a:r>
              <a:rPr lang="ru-RU" sz="3600" b="1" dirty="0">
                <a:solidFill>
                  <a:srgbClr val="C00000"/>
                </a:solidFill>
              </a:rPr>
              <a:t> та потреби закладу</a:t>
            </a:r>
            <a:endParaRPr lang="uk-UA" sz="3600" b="1" dirty="0">
              <a:solidFill>
                <a:srgbClr val="C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9512" y="810980"/>
            <a:ext cx="4317876" cy="5256584"/>
          </a:xfrm>
        </p:spPr>
        <p:txBody>
          <a:bodyPr>
            <a:noAutofit/>
          </a:bodyPr>
          <a:lstStyle/>
          <a:p>
            <a:r>
              <a:rPr lang="uk-UA" sz="1400" b="1" dirty="0"/>
              <a:t>Кадровий дефіцит</a:t>
            </a:r>
            <a:br>
              <a:rPr lang="uk-UA" sz="1400" dirty="0"/>
            </a:br>
            <a:r>
              <a:rPr lang="uk-UA" sz="1400" dirty="0"/>
              <a:t>Потреба у залученні та підтримці кваліфікованих фахівців для забезпечення якісного освітнього процесу.</a:t>
            </a:r>
          </a:p>
          <a:p>
            <a:r>
              <a:rPr lang="uk-UA" sz="1400" b="1" dirty="0"/>
              <a:t>демографічні зміни </a:t>
            </a:r>
            <a:r>
              <a:rPr lang="uk-UA" sz="1400" dirty="0"/>
              <a:t>Зниження народжуваності та міграційні процеси впливають на наповнюваність груп, що зумовлює потребу в активному розвитку закладу та підвищенні його конкурентоспроможності.</a:t>
            </a:r>
          </a:p>
          <a:p>
            <a:r>
              <a:rPr lang="uk-UA" sz="1400" b="1" dirty="0"/>
              <a:t>Формування та підтримка позитивного іміджу закладу</a:t>
            </a:r>
            <a:br>
              <a:rPr lang="uk-UA" sz="1400" dirty="0"/>
            </a:br>
            <a:r>
              <a:rPr lang="uk-UA" sz="1400" dirty="0"/>
              <a:t>Постійна робота над підвищенням престижу ЗДО через якість освітніх послуг, відкритість, комунікацію з громадою та презентацію досягнень.</a:t>
            </a:r>
          </a:p>
          <a:p>
            <a:r>
              <a:rPr lang="uk-UA" sz="1400" b="1" dirty="0"/>
              <a:t>Цифровізація освітнього процесу</a:t>
            </a:r>
            <a:br>
              <a:rPr lang="uk-UA" sz="1400" dirty="0"/>
            </a:br>
            <a:r>
              <a:rPr lang="uk-UA" sz="1400" dirty="0"/>
              <a:t>Потреба у подальшому впровадженні сучасних цифрових технологій та оновленні технічного забезпечення.</a:t>
            </a:r>
          </a:p>
          <a:p>
            <a:r>
              <a:rPr lang="uk-UA" sz="1400" b="1" dirty="0"/>
              <a:t>Психоемоційне навантаження учасників освітнього процесу </a:t>
            </a:r>
            <a:r>
              <a:rPr lang="uk-UA" sz="1400" dirty="0"/>
              <a:t>Збереження психологічного здоров’я дітей і педагогів та розвиток системи підтримки.</a:t>
            </a:r>
          </a:p>
          <a:p>
            <a:r>
              <a:rPr lang="uk-UA" sz="1400" b="1" dirty="0"/>
              <a:t>Розвиток інклюзивної освіти</a:t>
            </a:r>
            <a:br>
              <a:rPr lang="uk-UA" sz="1400" dirty="0"/>
            </a:br>
            <a:r>
              <a:rPr lang="uk-UA" sz="1400" dirty="0"/>
              <a:t>Забезпечення якісного супроводу дітей з ООП та розширення ресурсних можливостей закладу.</a:t>
            </a:r>
          </a:p>
          <a:p>
            <a:pPr marL="0" indent="0">
              <a:buNone/>
            </a:pPr>
            <a:endParaRPr lang="uk-UA" sz="1100" dirty="0"/>
          </a:p>
        </p:txBody>
      </p:sp>
      <p:pic>
        <p:nvPicPr>
          <p:cNvPr id="17" name="Объект 16"/>
          <p:cNvPicPr>
            <a:picLocks noGrp="1" noChangeAspect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4785" y="548680"/>
            <a:ext cx="4747314" cy="3165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Оксана\Desktop\Photos-3-001 (1)\Допомога\IMG2024042214020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8697" y="3550969"/>
            <a:ext cx="4784298" cy="33070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2280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Оксана\Desktop\263232d64d21d6021fc7338ad9127ad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769" y="-74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431" y="15115"/>
            <a:ext cx="8229600" cy="706090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r>
              <a:rPr lang="ru-RU" sz="4000" b="1" dirty="0">
                <a:solidFill>
                  <a:srgbClr val="C00000"/>
                </a:solidFill>
              </a:rPr>
              <a:t>Шлях </a:t>
            </a:r>
            <a:r>
              <a:rPr lang="ru-RU" sz="4000" b="1" dirty="0" err="1">
                <a:solidFill>
                  <a:srgbClr val="C00000"/>
                </a:solidFill>
              </a:rPr>
              <a:t>розвитку</a:t>
            </a:r>
            <a:r>
              <a:rPr lang="ru-RU" sz="4000" b="1" dirty="0">
                <a:solidFill>
                  <a:srgbClr val="C00000"/>
                </a:solidFill>
              </a:rPr>
              <a:t> і </a:t>
            </a:r>
            <a:r>
              <a:rPr lang="ru-RU" sz="4000" b="1" dirty="0" err="1">
                <a:solidFill>
                  <a:srgbClr val="C00000"/>
                </a:solidFill>
              </a:rPr>
              <a:t>нових</a:t>
            </a:r>
            <a:r>
              <a:rPr lang="ru-RU" sz="4000" b="1" dirty="0">
                <a:solidFill>
                  <a:srgbClr val="C00000"/>
                </a:solidFill>
              </a:rPr>
              <a:t> </a:t>
            </a:r>
            <a:r>
              <a:rPr lang="ru-RU" sz="4000" b="1" dirty="0" err="1">
                <a:solidFill>
                  <a:srgbClr val="C00000"/>
                </a:solidFill>
              </a:rPr>
              <a:t>можливостей</a:t>
            </a:r>
            <a:br>
              <a:rPr lang="ru-RU" sz="4000" b="1" dirty="0">
                <a:solidFill>
                  <a:srgbClr val="C00000"/>
                </a:solidFill>
              </a:rPr>
            </a:br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7504" y="1052736"/>
            <a:ext cx="4389884" cy="2880319"/>
          </a:xfrm>
        </p:spPr>
        <p:txBody>
          <a:bodyPr>
            <a:normAutofit fontScale="85000" lnSpcReduction="20000"/>
          </a:bodyPr>
          <a:lstStyle/>
          <a:p>
            <a:r>
              <a:rPr lang="uk-UA" dirty="0"/>
              <a:t>Розвиток інклюзивного середовища</a:t>
            </a:r>
            <a:br>
              <a:rPr lang="uk-UA" dirty="0"/>
            </a:br>
            <a:r>
              <a:rPr lang="uk-UA" dirty="0"/>
              <a:t>Подальше вдосконалення системи підтримки дітей з ООП, розширення можливостей для їхнього повноцінного розвитку та соціалізації.</a:t>
            </a:r>
          </a:p>
          <a:p>
            <a:r>
              <a:rPr lang="uk-UA" dirty="0"/>
              <a:t>Впровадження цифрових технологій</a:t>
            </a:r>
            <a:br>
              <a:rPr lang="uk-UA" dirty="0"/>
            </a:br>
            <a:r>
              <a:rPr lang="uk-UA" dirty="0"/>
              <a:t>Розширення використання сучасних цифрових інструментів в освітньому процесі для підвищення його якості та доступності.</a:t>
            </a:r>
          </a:p>
          <a:p>
            <a:endParaRPr lang="uk-UA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1029" y="3210053"/>
            <a:ext cx="4852971" cy="3639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07504" y="3861048"/>
            <a:ext cx="4185791" cy="2952328"/>
          </a:xfrm>
        </p:spPr>
        <p:txBody>
          <a:bodyPr>
            <a:normAutofit fontScale="85000" lnSpcReduction="20000"/>
          </a:bodyPr>
          <a:lstStyle/>
          <a:p>
            <a:r>
              <a:rPr lang="uk-UA" dirty="0"/>
              <a:t>Розвиток </a:t>
            </a:r>
            <a:r>
              <a:rPr lang="en-US" dirty="0"/>
              <a:t>STEAM-</a:t>
            </a:r>
            <a:r>
              <a:rPr lang="uk-UA" dirty="0"/>
              <a:t>освіти</a:t>
            </a:r>
            <a:br>
              <a:rPr lang="uk-UA" dirty="0"/>
            </a:br>
            <a:r>
              <a:rPr lang="uk-UA" dirty="0"/>
              <a:t>Інтеграція науки, технологій, інженерії, мистецтва та математики для формування у дітей дослідницького мислення та креативності.</a:t>
            </a:r>
          </a:p>
          <a:p>
            <a:r>
              <a:rPr lang="uk-UA" dirty="0"/>
              <a:t>Розширення партнерств</a:t>
            </a:r>
            <a:br>
              <a:rPr lang="uk-UA" dirty="0"/>
            </a:br>
            <a:r>
              <a:rPr lang="uk-UA" dirty="0"/>
              <a:t>Зміцнення співпраці з батьками, освітніми установами, науковими та громадськими організаціями для спільного розвитку закладу.</a:t>
            </a:r>
          </a:p>
          <a:p>
            <a:endParaRPr lang="uk-UA" dirty="0"/>
          </a:p>
        </p:txBody>
      </p:sp>
      <p:sp>
        <p:nvSpPr>
          <p:cNvPr id="14" name="Объект 1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5" name="Picture 6" descr="C:\Users\Оксана\Desktop\фотки для звіту\IMG_780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1004" y="425280"/>
            <a:ext cx="4845939" cy="33284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4813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Оксана\Desktop\ce666c11769b0d3bf138387f0ed8a0f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89" y="851032"/>
            <a:ext cx="7244622" cy="5433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br>
              <a:rPr lang="ru-RU" b="1" dirty="0">
                <a:solidFill>
                  <a:srgbClr val="C00000"/>
                </a:solidFill>
              </a:rPr>
            </a:br>
            <a:r>
              <a:rPr lang="ru-RU" sz="6000" b="1" dirty="0" err="1">
                <a:solidFill>
                  <a:srgbClr val="C00000"/>
                </a:solidFill>
              </a:rPr>
              <a:t>Дякуємо</a:t>
            </a:r>
            <a:r>
              <a:rPr lang="ru-RU" sz="6000" b="1" dirty="0">
                <a:solidFill>
                  <a:srgbClr val="C00000"/>
                </a:solidFill>
              </a:rPr>
              <a:t> за </a:t>
            </a:r>
            <a:r>
              <a:rPr lang="ru-RU" sz="6000" b="1" dirty="0" err="1">
                <a:solidFill>
                  <a:srgbClr val="C00000"/>
                </a:solidFill>
              </a:rPr>
              <a:t>увагу</a:t>
            </a:r>
            <a:r>
              <a:rPr lang="ru-RU" sz="6000" b="1" dirty="0">
                <a:solidFill>
                  <a:srgbClr val="C00000"/>
                </a:solidFill>
              </a:rPr>
              <a:t>! </a:t>
            </a:r>
            <a:br>
              <a:rPr lang="ru-RU" sz="6000" b="1" dirty="0">
                <a:solidFill>
                  <a:srgbClr val="C00000"/>
                </a:solidFill>
              </a:rPr>
            </a:br>
            <a:endParaRPr lang="uk-UA" sz="6000" b="1" dirty="0">
              <a:solidFill>
                <a:srgbClr val="C00000"/>
              </a:solidFill>
            </a:endParaRPr>
          </a:p>
        </p:txBody>
      </p:sp>
      <p:sp>
        <p:nvSpPr>
          <p:cNvPr id="11" name="Заголовок 6"/>
          <p:cNvSpPr txBox="1">
            <a:spLocks/>
          </p:cNvSpPr>
          <p:nvPr/>
        </p:nvSpPr>
        <p:spPr>
          <a:xfrm>
            <a:off x="609600" y="5877272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err="1">
                <a:solidFill>
                  <a:srgbClr val="C00000"/>
                </a:solidFill>
              </a:rPr>
              <a:t>Попереду</a:t>
            </a:r>
            <a:r>
              <a:rPr lang="ru-RU" b="1" dirty="0">
                <a:solidFill>
                  <a:srgbClr val="C00000"/>
                </a:solidFill>
              </a:rPr>
              <a:t> — </a:t>
            </a:r>
            <a:r>
              <a:rPr lang="ru-RU" b="1" dirty="0" err="1">
                <a:solidFill>
                  <a:srgbClr val="C00000"/>
                </a:solidFill>
              </a:rPr>
              <a:t>нові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err="1">
                <a:solidFill>
                  <a:srgbClr val="C00000"/>
                </a:solidFill>
              </a:rPr>
              <a:t>звершення</a:t>
            </a:r>
            <a:r>
              <a:rPr lang="ru-RU" b="1" dirty="0">
                <a:solidFill>
                  <a:srgbClr val="C00000"/>
                </a:solidFill>
              </a:rPr>
              <a:t> і </a:t>
            </a:r>
            <a:r>
              <a:rPr lang="ru-RU" b="1" dirty="0" err="1">
                <a:solidFill>
                  <a:srgbClr val="C00000"/>
                </a:solidFill>
              </a:rPr>
              <a:t>можливості</a:t>
            </a:r>
            <a:r>
              <a:rPr lang="ru-RU" b="1" dirty="0">
                <a:solidFill>
                  <a:srgbClr val="C00000"/>
                </a:solidFill>
              </a:rPr>
              <a:t>!</a:t>
            </a:r>
            <a:endParaRPr lang="uk-UA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91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Оксана\Desktop\ce666c11769b0d3bf138387f0ed8a0f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2761" y="116632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ru-RU" sz="3100" b="1" dirty="0"/>
            </a:br>
            <a:br>
              <a:rPr lang="ru-RU" sz="3100" b="1" dirty="0"/>
            </a:br>
            <a:br>
              <a:rPr lang="ru-RU" sz="3100" b="1" dirty="0"/>
            </a:br>
            <a:r>
              <a:rPr lang="ru-RU" b="1" dirty="0" err="1">
                <a:solidFill>
                  <a:srgbClr val="A50021"/>
                </a:solidFill>
              </a:rPr>
              <a:t>Місія</a:t>
            </a:r>
            <a:r>
              <a:rPr lang="ru-RU" b="1" dirty="0">
                <a:solidFill>
                  <a:srgbClr val="A50021"/>
                </a:solidFill>
              </a:rPr>
              <a:t> закладу: </a:t>
            </a:r>
            <a:r>
              <a:rPr lang="ru-RU" sz="2800" b="1" i="1" dirty="0" err="1">
                <a:solidFill>
                  <a:srgbClr val="A50021"/>
                </a:solidFill>
              </a:rPr>
              <a:t>Безпечний</a:t>
            </a:r>
            <a:r>
              <a:rPr lang="ru-RU" sz="2800" b="1" i="1" dirty="0">
                <a:solidFill>
                  <a:srgbClr val="A50021"/>
                </a:solidFill>
              </a:rPr>
              <a:t> </a:t>
            </a:r>
            <a:r>
              <a:rPr lang="ru-RU" sz="2800" b="1" i="1" dirty="0" err="1">
                <a:solidFill>
                  <a:srgbClr val="A50021"/>
                </a:solidFill>
              </a:rPr>
              <a:t>простір</a:t>
            </a:r>
            <a:r>
              <a:rPr lang="ru-RU" sz="2800" b="1" i="1" dirty="0">
                <a:solidFill>
                  <a:srgbClr val="A50021"/>
                </a:solidFill>
              </a:rPr>
              <a:t> для </a:t>
            </a:r>
            <a:r>
              <a:rPr lang="ru-RU" sz="2800" b="1" i="1" dirty="0" err="1">
                <a:solidFill>
                  <a:srgbClr val="A50021"/>
                </a:solidFill>
              </a:rPr>
              <a:t>зростання</a:t>
            </a:r>
            <a:r>
              <a:rPr lang="ru-RU" sz="2800" b="1" i="1" dirty="0">
                <a:solidFill>
                  <a:srgbClr val="A50021"/>
                </a:solidFill>
              </a:rPr>
              <a:t>, </a:t>
            </a:r>
            <a:r>
              <a:rPr lang="ru-RU" sz="2800" b="1" i="1" dirty="0" err="1">
                <a:solidFill>
                  <a:srgbClr val="A50021"/>
                </a:solidFill>
              </a:rPr>
              <a:t>дослідження</a:t>
            </a:r>
            <a:r>
              <a:rPr lang="ru-RU" sz="2800" b="1" i="1" dirty="0">
                <a:solidFill>
                  <a:srgbClr val="A50021"/>
                </a:solidFill>
              </a:rPr>
              <a:t> та </a:t>
            </a:r>
            <a:r>
              <a:rPr lang="ru-RU" sz="2800" b="1" i="1" dirty="0" err="1">
                <a:solidFill>
                  <a:srgbClr val="A50021"/>
                </a:solidFill>
              </a:rPr>
              <a:t>щасливого</a:t>
            </a:r>
            <a:r>
              <a:rPr lang="ru-RU" sz="2800" b="1" i="1" dirty="0">
                <a:solidFill>
                  <a:srgbClr val="A50021"/>
                </a:solidFill>
              </a:rPr>
              <a:t> </a:t>
            </a:r>
            <a:r>
              <a:rPr lang="ru-RU" sz="2800" b="1" i="1" dirty="0" err="1">
                <a:solidFill>
                  <a:srgbClr val="A50021"/>
                </a:solidFill>
              </a:rPr>
              <a:t>дитинства</a:t>
            </a:r>
            <a:br>
              <a:rPr lang="uk-UA" sz="3600" b="1" dirty="0">
                <a:solidFill>
                  <a:srgbClr val="003300"/>
                </a:solidFill>
              </a:rPr>
            </a:br>
            <a:br>
              <a:rPr lang="ru-RU" dirty="0"/>
            </a:br>
            <a:endParaRPr lang="uk-UA" dirty="0"/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457200" y="55172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ru-RU" sz="3100" b="1" dirty="0"/>
            </a:br>
            <a:br>
              <a:rPr lang="ru-RU" sz="3100" b="1" dirty="0"/>
            </a:br>
            <a:br>
              <a:rPr lang="ru-RU" sz="3100" b="1" dirty="0"/>
            </a:br>
            <a:endParaRPr lang="uk-UA" dirty="0"/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271251" y="55199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uk-UA" b="1" dirty="0"/>
              <a:t>Мережа закладу: </a:t>
            </a:r>
            <a:r>
              <a:rPr lang="uk-UA" dirty="0"/>
              <a:t>• 12 вікових груп • 8 інклюзивних груп</a:t>
            </a:r>
          </a:p>
          <a:p>
            <a:pPr algn="just"/>
            <a:r>
              <a:rPr lang="uk-UA" b="1" dirty="0"/>
              <a:t>Вихованці: </a:t>
            </a:r>
            <a:r>
              <a:rPr lang="uk-UA" dirty="0"/>
              <a:t>• 251 дитина • у т.ч. діти з ООП та соціальних категорій</a:t>
            </a:r>
          </a:p>
          <a:p>
            <a:pPr algn="just"/>
            <a:r>
              <a:rPr lang="uk-UA" b="1" dirty="0"/>
              <a:t>Колектив: </a:t>
            </a:r>
            <a:r>
              <a:rPr lang="uk-UA" dirty="0"/>
              <a:t>• 63 працівники • 35 педагогів • фахівці: практичний психолог, вчитель-логопед, соціальний педагог, вчитель англійської мови, керівник гуртка.</a:t>
            </a:r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uk-UA" dirty="0"/>
          </a:p>
          <a:p>
            <a:endParaRPr lang="uk-UA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148" name="Picture 4" descr="C:\Temp\{31902157-0EB3-4BA4-A29D-67F56832AF58}.tm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1452616"/>
            <a:ext cx="4954825" cy="38447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Temp\{F43B8055-540E-4BB3-9CB1-6B4E333B7572}.tmp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1452615"/>
            <a:ext cx="4824536" cy="38498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435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Оксана\Desktop\263232d64d21d6021fc7338ad9127ad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769" cy="687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49313" y="116632"/>
            <a:ext cx="8229600" cy="792088"/>
          </a:xfrm>
        </p:spPr>
        <p:txBody>
          <a:bodyPr>
            <a:noAutofit/>
          </a:bodyPr>
          <a:lstStyle/>
          <a:p>
            <a:r>
              <a:rPr lang="uk-UA" sz="2800" b="1" dirty="0">
                <a:solidFill>
                  <a:srgbClr val="A50021"/>
                </a:solidFill>
              </a:rPr>
              <a:t>Кадрове забезпечення та управління персоналом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07504" y="548680"/>
            <a:ext cx="4040188" cy="1080120"/>
          </a:xfrm>
        </p:spPr>
        <p:txBody>
          <a:bodyPr>
            <a:normAutofit fontScale="62500" lnSpcReduction="20000"/>
          </a:bodyPr>
          <a:lstStyle/>
          <a:p>
            <a:endParaRPr lang="uk-UA" sz="1800" dirty="0"/>
          </a:p>
          <a:p>
            <a:r>
              <a:rPr lang="uk-UA" sz="2600" dirty="0"/>
              <a:t>Освітній рівень педагогічних працівників: вища – 23, неповна вища – 10, студенти – 2, більше ніж 1 вища – 4. </a:t>
            </a:r>
          </a:p>
          <a:p>
            <a:endParaRPr lang="uk-UA" sz="1800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4579884" y="620688"/>
            <a:ext cx="4122687" cy="1440160"/>
          </a:xfrm>
        </p:spPr>
        <p:txBody>
          <a:bodyPr>
            <a:normAutofit/>
          </a:bodyPr>
          <a:lstStyle/>
          <a:p>
            <a:r>
              <a:rPr lang="uk-UA" sz="2900" dirty="0"/>
              <a:t>С</a:t>
            </a:r>
          </a:p>
          <a:p>
            <a:endParaRPr lang="uk-UA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/>
              <a:t> </a:t>
            </a:r>
          </a:p>
          <a:p>
            <a:pPr marL="0" indent="0">
              <a:buNone/>
            </a:pPr>
            <a:endParaRPr lang="uk-UA" dirty="0"/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82042297"/>
              </p:ext>
            </p:extLst>
          </p:nvPr>
        </p:nvGraphicFramePr>
        <p:xfrm>
          <a:off x="179512" y="1124744"/>
          <a:ext cx="4184204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418975055"/>
              </p:ext>
            </p:extLst>
          </p:nvPr>
        </p:nvGraphicFramePr>
        <p:xfrm>
          <a:off x="4579884" y="1844824"/>
          <a:ext cx="4147618" cy="2844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142614065"/>
              </p:ext>
            </p:extLst>
          </p:nvPr>
        </p:nvGraphicFramePr>
        <p:xfrm>
          <a:off x="4067944" y="4365104"/>
          <a:ext cx="4487788" cy="2338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Текст 5"/>
          <p:cNvSpPr txBox="1">
            <a:spLocks/>
          </p:cNvSpPr>
          <p:nvPr/>
        </p:nvSpPr>
        <p:spPr>
          <a:xfrm>
            <a:off x="323528" y="5013176"/>
            <a:ext cx="4040188" cy="12878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400" dirty="0"/>
              <a:t>За результатами атестації у 2025 році з 15 педагогічних працівників: 5 педагогів отримали вищу кваліфікаційну категорію, 3 педагоги — І кваліфікаційну категорію, 7 педагогів — ІІ кваліфікаційну категорію.</a:t>
            </a:r>
            <a:endParaRPr lang="uk-UA" sz="1800" dirty="0"/>
          </a:p>
        </p:txBody>
      </p:sp>
    </p:spTree>
    <p:extLst>
      <p:ext uri="{BB962C8B-B14F-4D97-AF65-F5344CB8AC3E}">
        <p14:creationId xmlns:p14="http://schemas.microsoft.com/office/powerpoint/2010/main" val="547268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Оксана\Desktop\263232d64d21d6021fc7338ad9127ad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833" y="-10613"/>
            <a:ext cx="91597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251" y="12075"/>
            <a:ext cx="8229600" cy="720080"/>
          </a:xfrm>
        </p:spPr>
        <p:txBody>
          <a:bodyPr>
            <a:noAutofit/>
          </a:bodyPr>
          <a:lstStyle/>
          <a:p>
            <a:r>
              <a:rPr lang="uk-UA" sz="2800" b="1" dirty="0">
                <a:solidFill>
                  <a:srgbClr val="A50021"/>
                </a:solidFill>
              </a:rPr>
              <a:t>Розвиток професійної компетентності педагогів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476672"/>
            <a:ext cx="3960440" cy="1368152"/>
          </a:xfrm>
        </p:spPr>
        <p:txBody>
          <a:bodyPr>
            <a:noAutofit/>
          </a:bodyPr>
          <a:lstStyle/>
          <a:p>
            <a:pPr marL="285750" indent="-285750">
              <a:spcBef>
                <a:spcPts val="0"/>
              </a:spcBef>
              <a:buFont typeface="Arial" pitchFamily="34" charset="0"/>
              <a:buChar char="•"/>
            </a:pPr>
            <a:r>
              <a:rPr lang="uk-UA" sz="1400" dirty="0"/>
              <a:t>системна участь у школах педагогічної майстерності, семінарах, практикумах, </a:t>
            </a:r>
            <a:r>
              <a:rPr lang="uk-UA" sz="1400" dirty="0" err="1"/>
              <a:t>вебінарах</a:t>
            </a:r>
            <a:r>
              <a:rPr lang="uk-UA" sz="1400" dirty="0"/>
              <a:t>, тренінгах; </a:t>
            </a:r>
          </a:p>
          <a:p>
            <a:pPr marL="285750" indent="-285750">
              <a:spcBef>
                <a:spcPts val="0"/>
              </a:spcBef>
              <a:buFont typeface="Arial" pitchFamily="34" charset="0"/>
              <a:buChar char="•"/>
            </a:pPr>
            <a:r>
              <a:rPr lang="uk-UA" sz="1400" dirty="0"/>
              <a:t>впровадження сучасних освітніх технологій; </a:t>
            </a:r>
          </a:p>
          <a:p>
            <a:pPr marL="285750" indent="-285750">
              <a:spcBef>
                <a:spcPts val="0"/>
              </a:spcBef>
              <a:buFont typeface="Arial" pitchFamily="34" charset="0"/>
              <a:buChar char="•"/>
            </a:pPr>
            <a:r>
              <a:rPr lang="uk-UA" sz="1400" dirty="0"/>
              <a:t>розвиток творчого потенціалу та фахової майстерності педагогів;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283968" y="548680"/>
            <a:ext cx="4752528" cy="1050131"/>
          </a:xfrm>
        </p:spPr>
        <p:txBody>
          <a:bodyPr>
            <a:normAutofit fontScale="85000" lnSpcReduction="20000"/>
          </a:bodyPr>
          <a:lstStyle/>
          <a:p>
            <a:r>
              <a:rPr lang="uk-UA" sz="1600" dirty="0"/>
              <a:t>науково-методична співпраця з Національний педагогічний університет імені М.П. Драгоманова; </a:t>
            </a:r>
          </a:p>
          <a:p>
            <a:r>
              <a:rPr lang="uk-UA" sz="1600" dirty="0"/>
              <a:t>методичні консультації, практико-орієнтовані семінари, тренінги та майстер-класи за участю викладачів університету;</a:t>
            </a:r>
            <a:endParaRPr lang="uk-UA" sz="1500" dirty="0"/>
          </a:p>
        </p:txBody>
      </p:sp>
      <p:pic>
        <p:nvPicPr>
          <p:cNvPr id="4098" name="Picture 2" descr="C:\Users\Оксана\Pictures\Фото 2024-2025н.р\Семінар 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3" y="3722050"/>
            <a:ext cx="4459547" cy="31253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Оксана\Pictures\Фото 2024-2025н.р\Семінар 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3636988"/>
            <a:ext cx="4384601" cy="31804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4" y="1556792"/>
            <a:ext cx="3106688" cy="2330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6080" y="1628800"/>
            <a:ext cx="2987824" cy="2240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Temp\{07328BFE-C9C5-4B7C-9E90-55601812F6E0}.tmp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5" y="1628800"/>
            <a:ext cx="2949672" cy="22122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761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C:\Users\Оксана\Desktop\263232d64d21d6021fc7338ad9127ad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755" y="-1653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Оксана\Desktop\263232d64d21d6021fc7338ad9127ad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755" y="-1653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5293" y="15445"/>
            <a:ext cx="8229600" cy="562074"/>
          </a:xfrm>
        </p:spPr>
        <p:txBody>
          <a:bodyPr>
            <a:noAutofit/>
          </a:bodyPr>
          <a:lstStyle/>
          <a:p>
            <a:r>
              <a:rPr lang="ru-RU" sz="3000" b="1" dirty="0" err="1">
                <a:solidFill>
                  <a:srgbClr val="A50021"/>
                </a:solidFill>
              </a:rPr>
              <a:t>Освіта</a:t>
            </a:r>
            <a:r>
              <a:rPr lang="ru-RU" sz="3000" b="1" dirty="0">
                <a:solidFill>
                  <a:srgbClr val="A50021"/>
                </a:solidFill>
              </a:rPr>
              <a:t> </a:t>
            </a:r>
            <a:r>
              <a:rPr lang="ru-RU" sz="3000" b="1" dirty="0" err="1">
                <a:solidFill>
                  <a:srgbClr val="A50021"/>
                </a:solidFill>
              </a:rPr>
              <a:t>майбутнього</a:t>
            </a:r>
            <a:r>
              <a:rPr lang="ru-RU" sz="3000" b="1" dirty="0">
                <a:solidFill>
                  <a:srgbClr val="A50021"/>
                </a:solidFill>
              </a:rPr>
              <a:t>: </a:t>
            </a:r>
            <a:r>
              <a:rPr lang="ru-RU" sz="3000" b="1" dirty="0" err="1">
                <a:solidFill>
                  <a:srgbClr val="A50021"/>
                </a:solidFill>
              </a:rPr>
              <a:t>якість</a:t>
            </a:r>
            <a:r>
              <a:rPr lang="ru-RU" sz="3000" b="1" dirty="0">
                <a:solidFill>
                  <a:srgbClr val="A50021"/>
                </a:solidFill>
              </a:rPr>
              <a:t> у кожному </a:t>
            </a:r>
            <a:r>
              <a:rPr lang="ru-RU" sz="3000" b="1" dirty="0" err="1">
                <a:solidFill>
                  <a:srgbClr val="A50021"/>
                </a:solidFill>
              </a:rPr>
              <a:t>рішенні</a:t>
            </a:r>
            <a:endParaRPr lang="uk-UA" sz="3000" b="1" dirty="0">
              <a:solidFill>
                <a:srgbClr val="A5002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7503" y="476672"/>
            <a:ext cx="4716015" cy="1512167"/>
          </a:xfrm>
        </p:spPr>
        <p:txBody>
          <a:bodyPr>
            <a:normAutofit fontScale="92500" lnSpcReduction="20000"/>
          </a:bodyPr>
          <a:lstStyle/>
          <a:p>
            <a:endParaRPr lang="ru-RU" dirty="0"/>
          </a:p>
          <a:p>
            <a:endParaRPr lang="ru-RU" dirty="0"/>
          </a:p>
          <a:p>
            <a:r>
              <a:rPr lang="ru-RU" sz="2000" dirty="0" err="1"/>
              <a:t>Збереження</a:t>
            </a:r>
            <a:r>
              <a:rPr lang="ru-RU" sz="2000" dirty="0"/>
              <a:t> та </a:t>
            </a:r>
            <a:r>
              <a:rPr lang="ru-RU" sz="2000" dirty="0" err="1"/>
              <a:t>зміцнення</a:t>
            </a:r>
            <a:r>
              <a:rPr lang="ru-RU" sz="2000" dirty="0"/>
              <a:t> </a:t>
            </a:r>
            <a:r>
              <a:rPr lang="ru-RU" sz="2000" dirty="0" err="1"/>
              <a:t>здоров’я</a:t>
            </a:r>
            <a:r>
              <a:rPr lang="ru-RU" sz="2000" dirty="0"/>
              <a:t> </a:t>
            </a:r>
            <a:r>
              <a:rPr lang="ru-RU" sz="2000" dirty="0" err="1"/>
              <a:t>дітей</a:t>
            </a:r>
            <a:r>
              <a:rPr lang="ru-RU" sz="2000" dirty="0"/>
              <a:t>. </a:t>
            </a:r>
            <a:endParaRPr lang="uk-UA" sz="2000" dirty="0"/>
          </a:p>
          <a:p>
            <a:r>
              <a:rPr lang="ru-RU" sz="2000" dirty="0" err="1"/>
              <a:t>Безпечне</a:t>
            </a:r>
            <a:r>
              <a:rPr lang="ru-RU" sz="2000" dirty="0"/>
              <a:t> </a:t>
            </a:r>
            <a:r>
              <a:rPr lang="ru-RU" sz="2000" dirty="0" err="1"/>
              <a:t>освітнє</a:t>
            </a:r>
            <a:r>
              <a:rPr lang="ru-RU" sz="2000" dirty="0"/>
              <a:t> </a:t>
            </a:r>
            <a:r>
              <a:rPr lang="ru-RU" sz="2000" dirty="0" err="1"/>
              <a:t>середовище</a:t>
            </a:r>
            <a:br>
              <a:rPr lang="ru-RU" sz="2000" dirty="0"/>
            </a:br>
            <a:r>
              <a:rPr lang="ru-RU" sz="2000" dirty="0" err="1"/>
              <a:t>Патріотичне</a:t>
            </a:r>
            <a:r>
              <a:rPr lang="ru-RU" sz="2000" dirty="0"/>
              <a:t> </a:t>
            </a:r>
            <a:r>
              <a:rPr lang="ru-RU" sz="2000" dirty="0" err="1"/>
              <a:t>виховання</a:t>
            </a:r>
            <a:r>
              <a:rPr lang="ru-RU" sz="2000" dirty="0"/>
              <a:t>. </a:t>
            </a:r>
            <a:endParaRPr lang="uk-UA" sz="2000" dirty="0"/>
          </a:p>
          <a:p>
            <a:endParaRPr lang="uk-UA" sz="2000" dirty="0"/>
          </a:p>
          <a:p>
            <a:endParaRPr lang="uk-UA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7846" y="3789041"/>
            <a:ext cx="4708400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Temp\{497BC076-DA6E-4AC8-A2A6-947895D50084}.tmp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299901"/>
            <a:ext cx="4310341" cy="30955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Temp\{7BEEF397-C191-4BB0-A510-955398A0D5F1}.tmp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7636" y="1108195"/>
            <a:ext cx="4638609" cy="31849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5292080" y="5877272"/>
            <a:ext cx="4041775" cy="639762"/>
          </a:xfrm>
        </p:spPr>
        <p:txBody>
          <a:bodyPr>
            <a:normAutofit/>
          </a:bodyPr>
          <a:lstStyle/>
          <a:p>
            <a:endParaRPr lang="uk-UA" dirty="0"/>
          </a:p>
          <a:p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572000" y="47921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dirty="0"/>
              <a:t>Психологічний комфорт і підтримка</a:t>
            </a:r>
            <a:br>
              <a:rPr lang="uk-UA" b="1" dirty="0"/>
            </a:br>
            <a:r>
              <a:rPr lang="uk-UA" b="1" dirty="0"/>
              <a:t>Навчання через дослідження і відкриття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55" y="3629775"/>
            <a:ext cx="4435600" cy="3246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8753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Оксана\Desktop\263232d64d21d6021fc7338ad9127ad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76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834" y="116632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A50021"/>
                </a:solidFill>
              </a:rPr>
              <a:t>Світ навчання та розвитку</a:t>
            </a:r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496" y="620688"/>
            <a:ext cx="4968552" cy="792088"/>
          </a:xfrm>
        </p:spPr>
        <p:txBody>
          <a:bodyPr>
            <a:normAutofit fontScale="70000" lnSpcReduction="20000"/>
          </a:bodyPr>
          <a:lstStyle/>
          <a:p>
            <a:br>
              <a:rPr lang="uk-UA" dirty="0"/>
            </a:br>
            <a:r>
              <a:rPr lang="uk-UA" dirty="0"/>
              <a:t>Інтерактивні методи навчання</a:t>
            </a:r>
          </a:p>
          <a:p>
            <a:r>
              <a:rPr lang="en-US" dirty="0"/>
              <a:t>STEM </a:t>
            </a:r>
            <a:r>
              <a:rPr lang="uk-UA" dirty="0"/>
              <a:t>– освіта та дослідницька  діяльність</a:t>
            </a:r>
          </a:p>
          <a:p>
            <a:endParaRPr lang="uk-UA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30799" y="692696"/>
            <a:ext cx="4384488" cy="432048"/>
          </a:xfrm>
        </p:spPr>
        <p:txBody>
          <a:bodyPr>
            <a:normAutofit fontScale="92500"/>
          </a:bodyPr>
          <a:lstStyle/>
          <a:p>
            <a:r>
              <a:rPr lang="uk-UA" dirty="0"/>
              <a:t>Арт-педагогіка,  </a:t>
            </a:r>
            <a:r>
              <a:rPr lang="en-US" dirty="0"/>
              <a:t>LEGO-</a:t>
            </a:r>
            <a:r>
              <a:rPr lang="uk-UA" dirty="0" err="1"/>
              <a:t>ехнології</a:t>
            </a:r>
            <a:r>
              <a:rPr lang="uk-UA" dirty="0"/>
              <a:t>. </a:t>
            </a:r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24744"/>
            <a:ext cx="4634794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4" descr="C:\Users\Оксана\Desktop\фотки для звіту\IMG_779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4384" y="3356992"/>
            <a:ext cx="5090903" cy="3483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984" y="1124744"/>
            <a:ext cx="4634794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 descr="C:\Temp\{4DD514FF-BCAB-4718-85AF-A72151010C12}.tmp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3356992"/>
            <a:ext cx="5115446" cy="3483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062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Оксана\Desktop\ce666c11769b0d3bf138387f0ed8a0f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087"/>
            <a:ext cx="9144000" cy="687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360040"/>
          </a:xfrm>
        </p:spPr>
        <p:txBody>
          <a:bodyPr>
            <a:normAutofit fontScale="90000"/>
          </a:bodyPr>
          <a:lstStyle/>
          <a:p>
            <a:r>
              <a:rPr lang="uk-UA" sz="4000" b="1" dirty="0">
                <a:solidFill>
                  <a:srgbClr val="A50021"/>
                </a:solidFill>
              </a:rPr>
              <a:t>Досягнення року</a:t>
            </a:r>
          </a:p>
        </p:txBody>
      </p:sp>
      <p:sp>
        <p:nvSpPr>
          <p:cNvPr id="9" name="Текст 2"/>
          <p:cNvSpPr txBox="1">
            <a:spLocks/>
          </p:cNvSpPr>
          <p:nvPr/>
        </p:nvSpPr>
        <p:spPr>
          <a:xfrm>
            <a:off x="128717" y="5839292"/>
            <a:ext cx="8886566" cy="100811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5000" dirty="0">
                <a:solidFill>
                  <a:srgbClr val="C00000"/>
                </a:solidFill>
              </a:rPr>
              <a:t>«Казкові уроки» з Лілією </a:t>
            </a:r>
            <a:r>
              <a:rPr lang="uk-UA" sz="5000" dirty="0" err="1">
                <a:solidFill>
                  <a:srgbClr val="C00000"/>
                </a:solidFill>
              </a:rPr>
              <a:t>Гудзь</a:t>
            </a:r>
            <a:r>
              <a:rPr lang="uk-UA" sz="5000" dirty="0">
                <a:solidFill>
                  <a:srgbClr val="C00000"/>
                </a:solidFill>
              </a:rPr>
              <a:t> </a:t>
            </a:r>
            <a:r>
              <a:rPr lang="uk-UA" sz="5000" dirty="0"/>
              <a:t>— коли діти раптом дізнаються, що книги не виростають у бібліотеці, а їх хтось реально пише (і це майже як магія </a:t>
            </a:r>
            <a:r>
              <a:rPr lang="en-US" sz="5000" dirty="0"/>
              <a:t>✨)</a:t>
            </a:r>
            <a:endParaRPr lang="uk-UA" sz="5000" dirty="0"/>
          </a:p>
          <a:p>
            <a:r>
              <a:rPr lang="uk-UA" sz="5000" dirty="0">
                <a:solidFill>
                  <a:srgbClr val="C00000"/>
                </a:solidFill>
              </a:rPr>
              <a:t>Місто професій «</a:t>
            </a:r>
            <a:r>
              <a:rPr lang="uk-UA" sz="5000" dirty="0" err="1">
                <a:solidFill>
                  <a:srgbClr val="C00000"/>
                </a:solidFill>
              </a:rPr>
              <a:t>Скілвіль</a:t>
            </a:r>
            <a:r>
              <a:rPr lang="uk-UA" sz="5000" dirty="0">
                <a:solidFill>
                  <a:srgbClr val="C00000"/>
                </a:solidFill>
              </a:rPr>
              <a:t>» </a:t>
            </a:r>
            <a:r>
              <a:rPr lang="uk-UA" sz="5000" dirty="0"/>
              <a:t>— це ігровий простір, де діти приміряють на себе різні професії: сьогодні ти лікар, завтра шеф-кухар, а післязавтра вже ведучий новин. І все це — без справжніх черг і кави «на винос» </a:t>
            </a:r>
          </a:p>
          <a:p>
            <a:endParaRPr lang="uk-UA" dirty="0"/>
          </a:p>
          <a:p>
            <a:br>
              <a:rPr lang="uk-UA" dirty="0"/>
            </a:br>
            <a:endParaRPr lang="uk-UA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28717" y="620688"/>
            <a:ext cx="4546849" cy="957783"/>
          </a:xfrm>
        </p:spPr>
        <p:txBody>
          <a:bodyPr>
            <a:normAutofit fontScale="70000" lnSpcReduction="20000"/>
          </a:bodyPr>
          <a:lstStyle/>
          <a:p>
            <a:r>
              <a:rPr lang="uk-UA" dirty="0">
                <a:solidFill>
                  <a:srgbClr val="C00000"/>
                </a:solidFill>
              </a:rPr>
              <a:t>Фестиваль дитячого кіно </a:t>
            </a:r>
            <a:r>
              <a:rPr lang="uk-UA" dirty="0"/>
              <a:t>— коли кожна група стає знімальною площадкою, а вихователь трохи режисером, трохи оператором і трохи «виправте ще раз, будь ласка»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0" y="692696"/>
            <a:ext cx="4104456" cy="1296144"/>
          </a:xfrm>
        </p:spPr>
        <p:txBody>
          <a:bodyPr>
            <a:normAutofit fontScale="55000" lnSpcReduction="20000"/>
          </a:bodyPr>
          <a:lstStyle/>
          <a:p>
            <a:r>
              <a:rPr lang="uk-UA" dirty="0">
                <a:solidFill>
                  <a:srgbClr val="C00000"/>
                </a:solidFill>
              </a:rPr>
              <a:t>Рік науки в закладі </a:t>
            </a:r>
            <a:r>
              <a:rPr lang="uk-UA" dirty="0"/>
              <a:t>— коли діти раптом починають експериментувати так, що вдома навіть сіль і вода стають «лабораторією» </a:t>
            </a:r>
          </a:p>
          <a:p>
            <a:r>
              <a:rPr lang="uk-UA" dirty="0"/>
              <a:t>Співпраця з НАПН України — коли наука і практика офіційно домовились дружити й разом «прокачувати» освіту </a:t>
            </a:r>
            <a:br>
              <a:rPr lang="uk-UA" dirty="0"/>
            </a:br>
            <a:endParaRPr lang="uk-UA" dirty="0"/>
          </a:p>
        </p:txBody>
      </p:sp>
      <p:pic>
        <p:nvPicPr>
          <p:cNvPr id="14" name="Объект 13"/>
          <p:cNvPicPr>
            <a:picLocks noGrp="1" noChangeAspect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8853" y="1844824"/>
            <a:ext cx="5095147" cy="3821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520" y="1844824"/>
            <a:ext cx="5192316" cy="3894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0246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Оксана\Desktop\ce666c11769b0d3bf138387f0ed8a0f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C00000"/>
                </a:solidFill>
              </a:rPr>
              <a:t>Інклюзія та підтримка дітей</a:t>
            </a:r>
            <a:br>
              <a:rPr lang="uk-UA" b="1" dirty="0">
                <a:solidFill>
                  <a:srgbClr val="C00000"/>
                </a:solidFill>
              </a:rPr>
            </a:br>
            <a:endParaRPr lang="uk-UA" dirty="0">
              <a:solidFill>
                <a:srgbClr val="C0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20687"/>
            <a:ext cx="4415818" cy="3312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Объект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100" name="Picture 4" descr="C:\Temp\{4FC672E5-6A20-48F7-BA4A-AA08271C87A9}.tmp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620688"/>
            <a:ext cx="4551904" cy="3413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Temp\{0F9AA07B-0405-4D31-BAEA-08DC482EFB7D}.tmp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9286" y="3212976"/>
            <a:ext cx="4924715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427984" y="5445224"/>
            <a:ext cx="4551904" cy="1412777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Wingdings" pitchFamily="2" charset="2"/>
              <a:buChar char="§"/>
            </a:pPr>
            <a:r>
              <a:rPr lang="uk-UA" dirty="0"/>
              <a:t>Індивідуальний супровід розвитку кожної дитини.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dirty="0"/>
              <a:t>Злагоджена робота команди фахівців (психолог, логопед, соціальний педагог)</a:t>
            </a:r>
          </a:p>
          <a:p>
            <a:endParaRPr lang="uk-UA" dirty="0"/>
          </a:p>
        </p:txBody>
      </p:sp>
      <p:pic>
        <p:nvPicPr>
          <p:cNvPr id="4098" name="Picture 2" descr="C:\Temp\{2E7A7EE2-57CE-4059-B7B6-26248B48660F}.tmp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911" y="3284984"/>
            <a:ext cx="4574702" cy="3431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7911" y="2780928"/>
            <a:ext cx="4227374" cy="864096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rgbClr val="66FF99"/>
                </a:solidFill>
              </a:rPr>
              <a:t>8 </a:t>
            </a:r>
            <a:r>
              <a:rPr lang="uk-UA" sz="1800" dirty="0">
                <a:solidFill>
                  <a:srgbClr val="66FF99"/>
                </a:solidFill>
              </a:rPr>
              <a:t>інклюзивних груп і 18 дітей з особливими освітніми потребами</a:t>
            </a:r>
            <a:br>
              <a:rPr lang="uk-UA" sz="1400" dirty="0">
                <a:solidFill>
                  <a:srgbClr val="66FF99"/>
                </a:solidFill>
              </a:rPr>
            </a:br>
            <a:endParaRPr lang="uk-UA" sz="1400" dirty="0">
              <a:solidFill>
                <a:srgbClr val="66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263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Оксана\Desktop\263232d64d21d6021fc7338ad9127ad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755" y="-1653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778098"/>
          </a:xfrm>
        </p:spPr>
        <p:txBody>
          <a:bodyPr/>
          <a:lstStyle/>
          <a:p>
            <a:r>
              <a:rPr lang="uk-UA" b="1" dirty="0">
                <a:solidFill>
                  <a:srgbClr val="A50021"/>
                </a:solidFill>
              </a:rPr>
              <a:t>Внутрішня система якості освіти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92696"/>
            <a:ext cx="4536504" cy="6048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764704"/>
            <a:ext cx="4428492" cy="5904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1357" y="764704"/>
            <a:ext cx="4062887" cy="648072"/>
          </a:xfrm>
        </p:spPr>
        <p:txBody>
          <a:bodyPr>
            <a:normAutofit fontScale="77500" lnSpcReduction="20000"/>
          </a:bodyPr>
          <a:lstStyle/>
          <a:p>
            <a:r>
              <a:rPr lang="uk-UA" dirty="0"/>
              <a:t>Моніторинг досягнення вихованців;</a:t>
            </a:r>
          </a:p>
          <a:p>
            <a:r>
              <a:rPr lang="uk-UA" dirty="0"/>
              <a:t>Аналіз освітнього середовища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692696"/>
            <a:ext cx="4571999" cy="69009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uk-UA" sz="1800" dirty="0" err="1"/>
              <a:t>Самооцінювання</a:t>
            </a:r>
            <a:r>
              <a:rPr lang="uk-UA" sz="1800" dirty="0"/>
              <a:t> якості освітніх процесів</a:t>
            </a:r>
            <a:r>
              <a:rPr lang="ru-RU" sz="1800" dirty="0"/>
              <a:t>;</a:t>
            </a:r>
          </a:p>
          <a:p>
            <a:pPr>
              <a:spcBef>
                <a:spcPts val="0"/>
              </a:spcBef>
            </a:pPr>
            <a:r>
              <a:rPr lang="ru-RU" sz="1800" dirty="0" err="1"/>
              <a:t>Узагальнення</a:t>
            </a:r>
            <a:r>
              <a:rPr lang="ru-RU" sz="1800" dirty="0"/>
              <a:t> результат</a:t>
            </a:r>
            <a:r>
              <a:rPr lang="uk-UA" sz="1800" dirty="0" err="1"/>
              <a:t>ів</a:t>
            </a:r>
            <a:endParaRPr lang="uk-UA" sz="1800" dirty="0"/>
          </a:p>
        </p:txBody>
      </p:sp>
    </p:spTree>
    <p:extLst>
      <p:ext uri="{BB962C8B-B14F-4D97-AF65-F5344CB8AC3E}">
        <p14:creationId xmlns:p14="http://schemas.microsoft.com/office/powerpoint/2010/main" val="24153459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1805</TotalTime>
  <Words>1002</Words>
  <Application>Microsoft Office PowerPoint</Application>
  <PresentationFormat>Екран (4:3)</PresentationFormat>
  <Paragraphs>100</Paragraphs>
  <Slides>18</Slides>
  <Notes>1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18</vt:i4>
      </vt:variant>
    </vt:vector>
  </HeadingPairs>
  <TitlesOfParts>
    <vt:vector size="22" baseType="lpstr">
      <vt:lpstr>Arial</vt:lpstr>
      <vt:lpstr>Calibri</vt:lpstr>
      <vt:lpstr>Wingdings</vt:lpstr>
      <vt:lpstr>Тема Office</vt:lpstr>
      <vt:lpstr>ЗВІТ КЕРВНИКА ЗДО № 179 «Дивосвіт» за 2025 – 2026 навчальний рік Оксани Лізунової</vt:lpstr>
      <vt:lpstr>   Місія закладу: Безпечний простір для зростання, дослідження та щасливого дитинства  </vt:lpstr>
      <vt:lpstr>Кадрове забезпечення та управління персоналом</vt:lpstr>
      <vt:lpstr>Розвиток професійної компетентності педагогів</vt:lpstr>
      <vt:lpstr>Освіта майбутнього: якість у кожному рішенні</vt:lpstr>
      <vt:lpstr>Світ навчання та розвитку</vt:lpstr>
      <vt:lpstr>Досягнення року</vt:lpstr>
      <vt:lpstr>Інклюзія та підтримка дітей </vt:lpstr>
      <vt:lpstr>Внутрішня система якості освіти</vt:lpstr>
      <vt:lpstr>Безпека та захист дітей</vt:lpstr>
      <vt:lpstr>Медичне забезпечення та харчування</vt:lpstr>
      <vt:lpstr> Матеріально-технічна база закладу </vt:lpstr>
      <vt:lpstr>Матеріально-технічна база закладу</vt:lpstr>
      <vt:lpstr>Громадська та доброчинна діяльність</vt:lpstr>
      <vt:lpstr> Співпраця з батьками </vt:lpstr>
      <vt:lpstr>Сучасні виклики та потреби закладу</vt:lpstr>
      <vt:lpstr> Шлях розвитку і нових можливостей </vt:lpstr>
      <vt:lpstr> Дякуємо за увагу!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Оксана</dc:creator>
  <cp:lastModifiedBy>ROZUMNIKI</cp:lastModifiedBy>
  <cp:revision>156</cp:revision>
  <dcterms:created xsi:type="dcterms:W3CDTF">2026-04-13T11:50:31Z</dcterms:created>
  <dcterms:modified xsi:type="dcterms:W3CDTF">2026-06-11T11:25:01Z</dcterms:modified>
</cp:coreProperties>
</file>